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734" r:id="rId2"/>
    <p:sldMasterId id="2147484048" r:id="rId3"/>
  </p:sldMasterIdLst>
  <p:notesMasterIdLst>
    <p:notesMasterId r:id="rId67"/>
  </p:notesMasterIdLst>
  <p:handoutMasterIdLst>
    <p:handoutMasterId r:id="rId68"/>
  </p:handoutMasterIdLst>
  <p:sldIdLst>
    <p:sldId id="256" r:id="rId4"/>
    <p:sldId id="389" r:id="rId5"/>
    <p:sldId id="437" r:id="rId6"/>
    <p:sldId id="291" r:id="rId7"/>
    <p:sldId id="290" r:id="rId8"/>
    <p:sldId id="420" r:id="rId9"/>
    <p:sldId id="341" r:id="rId10"/>
    <p:sldId id="425" r:id="rId11"/>
    <p:sldId id="426" r:id="rId12"/>
    <p:sldId id="424" r:id="rId13"/>
    <p:sldId id="427" r:id="rId14"/>
    <p:sldId id="442" r:id="rId15"/>
    <p:sldId id="443" r:id="rId16"/>
    <p:sldId id="438" r:id="rId17"/>
    <p:sldId id="309" r:id="rId18"/>
    <p:sldId id="310" r:id="rId19"/>
    <p:sldId id="417" r:id="rId20"/>
    <p:sldId id="419" r:id="rId21"/>
    <p:sldId id="431" r:id="rId22"/>
    <p:sldId id="452" r:id="rId23"/>
    <p:sldId id="444" r:id="rId24"/>
    <p:sldId id="311" r:id="rId25"/>
    <p:sldId id="434" r:id="rId26"/>
    <p:sldId id="315" r:id="rId27"/>
    <p:sldId id="422" r:id="rId28"/>
    <p:sldId id="337" r:id="rId29"/>
    <p:sldId id="436" r:id="rId30"/>
    <p:sldId id="432" r:id="rId31"/>
    <p:sldId id="433" r:id="rId32"/>
    <p:sldId id="344" r:id="rId33"/>
    <p:sldId id="345" r:id="rId34"/>
    <p:sldId id="423" r:id="rId35"/>
    <p:sldId id="430" r:id="rId36"/>
    <p:sldId id="439" r:id="rId37"/>
    <p:sldId id="318" r:id="rId38"/>
    <p:sldId id="319" r:id="rId39"/>
    <p:sldId id="320" r:id="rId40"/>
    <p:sldId id="321" r:id="rId41"/>
    <p:sldId id="324" r:id="rId42"/>
    <p:sldId id="325" r:id="rId43"/>
    <p:sldId id="327" r:id="rId44"/>
    <p:sldId id="435" r:id="rId45"/>
    <p:sldId id="332" r:id="rId46"/>
    <p:sldId id="333" r:id="rId47"/>
    <p:sldId id="440" r:id="rId48"/>
    <p:sldId id="294" r:id="rId49"/>
    <p:sldId id="348" r:id="rId50"/>
    <p:sldId id="457" r:id="rId51"/>
    <p:sldId id="421" r:id="rId52"/>
    <p:sldId id="293" r:id="rId53"/>
    <p:sldId id="298" r:id="rId54"/>
    <p:sldId id="299" r:id="rId55"/>
    <p:sldId id="292" r:id="rId56"/>
    <p:sldId id="441" r:id="rId57"/>
    <p:sldId id="446" r:id="rId58"/>
    <p:sldId id="447" r:id="rId59"/>
    <p:sldId id="455" r:id="rId60"/>
    <p:sldId id="448" r:id="rId61"/>
    <p:sldId id="449" r:id="rId62"/>
    <p:sldId id="450" r:id="rId63"/>
    <p:sldId id="456" r:id="rId64"/>
    <p:sldId id="451" r:id="rId65"/>
    <p:sldId id="445" r:id="rId66"/>
  </p:sldIdLst>
  <p:sldSz cx="9144000" cy="6858000" type="screen4x3"/>
  <p:notesSz cx="7010400" cy="9296400"/>
  <p:custDataLst>
    <p:tags r:id="rId6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b="1" u="sng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6" userDrawn="1">
          <p15:clr>
            <a:srgbClr val="A4A3A4"/>
          </p15:clr>
        </p15:guide>
        <p15:guide id="2" pos="2116" userDrawn="1">
          <p15:clr>
            <a:srgbClr val="A4A3A4"/>
          </p15:clr>
        </p15:guide>
        <p15:guide id="3" orient="horz" pos="2929" userDrawn="1">
          <p15:clr>
            <a:srgbClr val="A4A3A4"/>
          </p15:clr>
        </p15:guide>
        <p15:guide id="4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3" autoAdjust="0"/>
    <p:restoredTop sz="86489" autoAdjust="0"/>
  </p:normalViewPr>
  <p:slideViewPr>
    <p:cSldViewPr snapToGrid="0">
      <p:cViewPr varScale="1">
        <p:scale>
          <a:sx n="144" d="100"/>
          <a:sy n="144" d="100"/>
        </p:scale>
        <p:origin x="192" y="2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1522" y="-62"/>
      </p:cViewPr>
      <p:guideLst>
        <p:guide orient="horz" pos="2836"/>
        <p:guide pos="2116"/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9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t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9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4" tIns="46577" rIns="93154" bIns="46577" numCol="1" anchor="b" anchorCtr="0" compatLnSpc="1">
            <a:prstTxWarp prst="textNoShape">
              <a:avLst/>
            </a:prstTxWarp>
          </a:bodyPr>
          <a:lstStyle>
            <a:lvl1pPr algn="r" defTabSz="931382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u="none">
                <a:cs typeface="+mn-cs"/>
              </a:defRPr>
            </a:lvl1pPr>
          </a:lstStyle>
          <a:p>
            <a:pPr>
              <a:defRPr/>
            </a:pPr>
            <a:fld id="{1AB82522-7EA1-4AEB-824D-34120ADF9B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9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EA25AEE-4BA5-4963-949D-D3A2990E8B91}" type="datetimeFigureOut">
              <a:rPr lang="en-US"/>
              <a:pPr>
                <a:defRPr/>
              </a:pPr>
              <a:t>10/16/20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05" tIns="45853" rIns="91705" bIns="45853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16426"/>
            <a:ext cx="5607050" cy="4181475"/>
          </a:xfrm>
          <a:prstGeom prst="rect">
            <a:avLst/>
          </a:prstGeom>
        </p:spPr>
        <p:txBody>
          <a:bodyPr vert="horz" lIns="91705" tIns="45853" rIns="91705" bIns="45853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1263"/>
            <a:ext cx="3038475" cy="463550"/>
          </a:xfrm>
          <a:prstGeom prst="rect">
            <a:avLst/>
          </a:prstGeom>
        </p:spPr>
        <p:txBody>
          <a:bodyPr vert="horz" lIns="91705" tIns="45853" rIns="91705" bIns="45853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9F53227-163E-4528-8660-286FD036E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29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74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78D13E-4D4F-4E6D-B2D6-07E947AC9FB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39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912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21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016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70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50056-55B1-0749-B59A-9768440B4F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712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3925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23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A374F9-8CB6-4605-97EA-64D62768F1E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239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896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4.png"/><Relationship Id="rId4" Type="http://schemas.openxmlformats.org/officeDocument/2006/relationships/tags" Target="../tags/tag9.xml"/><Relationship Id="rId9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381000" y="6451600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5" name="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81000" y="111976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313619"/>
            <a:ext cx="9144000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ctr" eaLnBrk="0" hangingPunct="0">
              <a:defRPr/>
            </a:pPr>
            <a:r>
              <a:rPr lang="en-US" sz="3600" i="1" u="none">
                <a:cs typeface="+mn-cs"/>
              </a:rPr>
              <a:t>Air Force Institute of Technology</a:t>
            </a:r>
            <a:endParaRPr lang="en-US" sz="4000" i="1" u="none"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597215" y="3505200"/>
            <a:ext cx="5013385" cy="10477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ctrTitle" hasCustomPrompt="1"/>
            <p:custDataLst>
              <p:tags r:id="rId5"/>
            </p:custDataLst>
          </p:nvPr>
        </p:nvSpPr>
        <p:spPr bwMode="auto">
          <a:xfrm>
            <a:off x="3372928" y="1600200"/>
            <a:ext cx="5275772" cy="1600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 i="0" baseline="0"/>
            </a:lvl1pPr>
          </a:lstStyle>
          <a:p>
            <a:r>
              <a:rPr lang="en-US" sz="3600" dirty="0"/>
              <a:t>System Architecture</a:t>
            </a:r>
            <a:br>
              <a:rPr lang="en-US" sz="3600" dirty="0"/>
            </a:br>
            <a:r>
              <a:rPr lang="en-US" sz="3600" dirty="0"/>
              <a:t>SENG 640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  <p:custDataLst>
              <p:tags r:id="rId6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607B88E-5E18-4868-8258-D23E4D7A08B7}" type="slidenum">
              <a:rPr lang="en-US"/>
              <a:pPr>
                <a:defRPr/>
              </a:pPr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9" cstate="print"/>
          <a:srcRect l="1755" r="-2106" b="-21826"/>
          <a:stretch>
            <a:fillRect/>
          </a:stretch>
        </p:blipFill>
        <p:spPr bwMode="auto">
          <a:xfrm>
            <a:off x="385324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shield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48937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 userDrawn="1">
            <p:custDataLst>
              <p:tags r:id="rId7"/>
            </p:custDataLst>
          </p:nvPr>
        </p:nvSpPr>
        <p:spPr>
          <a:xfrm>
            <a:off x="155276" y="6574710"/>
            <a:ext cx="1871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u="none" dirty="0"/>
              <a:t>Last Updated: </a:t>
            </a:r>
            <a:fld id="{6B96FE2A-A596-4E2C-A521-0EBF40DA415D}" type="datetime5">
              <a:rPr lang="en-US" sz="1100" b="0" u="none" smtClean="0"/>
              <a:pPr/>
              <a:t>16-Oct-20</a:t>
            </a:fld>
            <a:endParaRPr lang="en-US" sz="1100" b="0" u="none" dirty="0"/>
          </a:p>
        </p:txBody>
      </p:sp>
    </p:spTree>
    <p:extLst>
      <p:ext uri="{BB962C8B-B14F-4D97-AF65-F5344CB8AC3E}">
        <p14:creationId xmlns:p14="http://schemas.microsoft.com/office/powerpoint/2010/main" val="742873761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216D77E-8822-4F24-B865-2C1D1CE7CEFC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9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3550" y="274638"/>
            <a:ext cx="2117725" cy="55864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203950" cy="55864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2F5B960A-E044-4660-B974-A0F4A50B58D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790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47767B4-DD28-4078-BBA1-0E7BD3306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153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474EE77-5536-4876-863D-6703CD8B1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5491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181AC80-441B-40BA-8AFB-564B9F99F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1108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96A24C4B-53BF-45AB-82D1-8DB71FF13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04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0E432B34-307B-466A-AAA3-BA31A26A8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296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458200" y="6553200"/>
            <a:ext cx="685800" cy="203200"/>
          </a:xfrm>
        </p:spPr>
        <p:txBody>
          <a:bodyPr/>
          <a:lstStyle>
            <a:lvl1pPr>
              <a:defRPr sz="1200" b="0" u="none"/>
            </a:lvl1pPr>
          </a:lstStyle>
          <a:p>
            <a:pPr>
              <a:defRPr/>
            </a:pPr>
            <a:fld id="{2EB3DEF1-F8EC-4E70-ABF6-8302B6270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084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763EE9D2-6740-4EB4-8E51-1885D7A82E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86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38FB292F-F170-4EEA-AE66-F927E91C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79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95554" y="152400"/>
            <a:ext cx="6435305" cy="694493"/>
          </a:xfrm>
          <a:prstGeom prst="rect">
            <a:avLst/>
          </a:prstGeom>
        </p:spPr>
        <p:txBody>
          <a:bodyPr/>
          <a:lstStyle>
            <a:lvl1pPr algn="ctr">
              <a:defRPr sz="320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73893" y="1139885"/>
            <a:ext cx="8438786" cy="4324350"/>
          </a:xfrm>
        </p:spPr>
        <p:txBody>
          <a:bodyPr/>
          <a:lstStyle>
            <a:lvl2pPr marL="628650" indent="-284163">
              <a:defRPr b="0"/>
            </a:lvl2pPr>
            <a:lvl3pPr marL="974725" indent="-285750">
              <a:defRPr sz="1800" b="0"/>
            </a:lvl3pPr>
            <a:lvl4pPr marL="1371600" indent="-285750">
              <a:defRPr sz="1600"/>
            </a:lvl4pPr>
            <a:lvl5pPr marL="1768475" indent="-293688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E642D102-6127-4C83-914E-CBB4CB7F0BB2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Picture 17" descr="AFIT(good)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37772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3C2B372-8611-4FC4-B325-D94E29E59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8905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5DADD32A-06D5-4544-9FAD-502FB3D61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33995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3175"/>
            <a:ext cx="2057400" cy="61293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3175"/>
            <a:ext cx="6019800" cy="6129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C66A5665-9F6E-4242-9F9D-9A94E971F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378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-3175"/>
            <a:ext cx="8229600" cy="6129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sng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 u="sng"/>
            </a:lvl1pPr>
          </a:lstStyle>
          <a:p>
            <a:pPr>
              <a:defRPr/>
            </a:pPr>
            <a:fld id="{AFC6B57A-491D-48A0-9183-91C7C8949E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670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E184C-EF48-0B46-A9DF-58ECA10D5B66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0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D3D6-B88D-144A-B948-1F45B4585621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23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0C19-2B06-384B-A5E1-EF5A9FA7B593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046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9FB7A-1C47-BC4B-AE96-AFF1885DDEF1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48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B4CD-22D8-0347-B740-0C9846931AB0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25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FC14-B1C6-9447-9B23-422C37473F79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95592D88-4C7F-479B-AA74-1F27B7AEFB2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312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CFB8-0DE8-964E-AEA0-F4C701634ACB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79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017B8-CB8E-A94F-B9B6-1390ECB3988E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71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DEA3-8AB0-D44F-A0CE-A0AC5C314ACF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171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3804-19A2-0543-A939-317DBBE4D2B5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52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6F72-F781-5647-99C9-B1A14BD22BAC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7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36700"/>
            <a:ext cx="3989388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1888" y="1536700"/>
            <a:ext cx="3989387" cy="4324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C7A12CA-3EF0-44CE-92D5-513D06DE291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4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39AD4BB-EC7F-4D5E-B184-89330C80547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874EA89C-6B81-4D85-9345-C1EDAB18D1D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01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0F8D7B88-9704-4760-981A-DC0D62026735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5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9FE1AB4-8D89-434D-85CC-B0C79482085A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5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88300" y="6524625"/>
            <a:ext cx="1143000" cy="30480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7F3EAC1C-DBCE-4FAE-AC77-0F381F3501CF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6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800100" y="1536700"/>
            <a:ext cx="81311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55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81000" y="990372"/>
            <a:ext cx="8382000" cy="0"/>
          </a:xfrm>
          <a:prstGeom prst="line">
            <a:avLst/>
          </a:prstGeom>
          <a:noFill/>
          <a:ln w="57150">
            <a:solidFill>
              <a:srgbClr val="0C2D8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5000"/>
              </a:lnSpc>
              <a:spcBef>
                <a:spcPct val="20000"/>
              </a:spcBef>
              <a:buClr>
                <a:srgbClr val="151C77"/>
              </a:buClr>
              <a:buSzPct val="80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>
          <a:xfrm>
            <a:off x="8458200" y="6553200"/>
            <a:ext cx="685800" cy="203200"/>
          </a:xfrm>
          <a:prstGeom prst="rect">
            <a:avLst/>
          </a:prstGeom>
          <a:ln/>
        </p:spPr>
        <p:txBody>
          <a:bodyPr/>
          <a:lstStyle>
            <a:lvl1pPr>
              <a:defRPr sz="1200" b="0" u="none"/>
            </a:lvl1pPr>
          </a:lstStyle>
          <a:p>
            <a:pPr algn="r">
              <a:defRPr/>
            </a:pPr>
            <a:fld id="{B5FCEF36-23CB-40D5-B03F-3C626FA7EF99}" type="slidenum">
              <a:rPr lang="en-US" smtClean="0">
                <a:solidFill>
                  <a:srgbClr val="000000"/>
                </a:solidFill>
                <a:cs typeface="+mn-cs"/>
              </a:rPr>
              <a:pPr algn="r">
                <a:defRPr/>
              </a:pPr>
              <a:t>‹#›</a:t>
            </a:fld>
            <a:endParaRPr lang="en-US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7" name="Picture 11" descr="chrmblue_std small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" descr="AFIT(good)"/>
          <p:cNvPicPr>
            <a:picLocks noChangeAspect="1" noChangeArrowheads="1"/>
          </p:cNvPicPr>
          <p:nvPr userDrawn="1"/>
        </p:nvPicPr>
        <p:blipFill>
          <a:blip r:embed="rId1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Placeholder 8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3600" b="1" i="1">
          <a:solidFill>
            <a:srgbClr val="151C77"/>
          </a:solidFill>
          <a:latin typeface="Arial" charset="0"/>
        </a:defRPr>
      </a:lvl9pPr>
    </p:titleStyle>
    <p:bodyStyle>
      <a:lvl1pPr marL="285750" indent="-285750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8975" indent="-282575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2000" b="1">
          <a:solidFill>
            <a:schemeClr val="tx1"/>
          </a:solidFill>
          <a:latin typeface="+mn-lt"/>
        </a:defRPr>
      </a:lvl2pPr>
      <a:lvl3pPr marL="1027113" indent="-223838" algn="l" rtl="0" eaLnBrk="0" fontAlgn="base" hangingPunct="0">
        <a:spcBef>
          <a:spcPct val="20000"/>
        </a:spcBef>
        <a:spcAft>
          <a:spcPct val="0"/>
        </a:spcAft>
        <a:buClr>
          <a:srgbClr val="151C77"/>
        </a:buClr>
        <a:buSzPct val="80000"/>
        <a:buFont typeface="Wingdings" pitchFamily="2" charset="2"/>
        <a:buChar char="n"/>
        <a:defRPr sz="1600" b="1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SzPct val="8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81875" y="6654800"/>
            <a:ext cx="1076325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02400"/>
            <a:ext cx="28956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4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u="none">
                <a:solidFill>
                  <a:srgbClr val="000000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837BE3FF-7030-467D-B6BF-3D4ECB6BE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-3175"/>
            <a:ext cx="6545262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054" name="Group 139"/>
          <p:cNvGrpSpPr>
            <a:grpSpLocks/>
          </p:cNvGrpSpPr>
          <p:nvPr userDrawn="1"/>
        </p:nvGrpSpPr>
        <p:grpSpPr bwMode="auto">
          <a:xfrm>
            <a:off x="0" y="1008063"/>
            <a:ext cx="9144000" cy="228600"/>
            <a:chOff x="0" y="599"/>
            <a:chExt cx="5760" cy="144"/>
          </a:xfrm>
        </p:grpSpPr>
        <p:sp>
          <p:nvSpPr>
            <p:cNvPr id="40076" name="Rectangle 140"/>
            <p:cNvSpPr>
              <a:spLocks noChangeArrowheads="1"/>
            </p:cNvSpPr>
            <p:nvPr userDrawn="1"/>
          </p:nvSpPr>
          <p:spPr bwMode="auto">
            <a:xfrm>
              <a:off x="0" y="599"/>
              <a:ext cx="5760" cy="48"/>
            </a:xfrm>
            <a:prstGeom prst="rect">
              <a:avLst/>
            </a:prstGeom>
            <a:solidFill>
              <a:srgbClr val="FF000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0077" name="Rectangle 141"/>
            <p:cNvSpPr>
              <a:spLocks noChangeArrowheads="1"/>
            </p:cNvSpPr>
            <p:nvPr userDrawn="1"/>
          </p:nvSpPr>
          <p:spPr bwMode="auto">
            <a:xfrm>
              <a:off x="0" y="695"/>
              <a:ext cx="5760" cy="48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tIns="137160" bIns="137160" anchor="ctr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000" b="0" u="none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55" name="Picture 147" descr="Netwarcom Silver Stars Large"/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88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1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54FB7E5-E5E8-454F-9FF1-E74A3ED31BF0}" type="datetime1">
              <a:rPr lang="en-US" smtClean="0"/>
              <a:pPr/>
              <a:t>10/16/20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E4FFCA10-EE3F-AF4E-9EA4-E5CA2D91A1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7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algorithm/advantages-disadvantages?authuser=1#advantages_of_k-means" TargetMode="External"/><Relationship Id="rId2" Type="http://schemas.openxmlformats.org/officeDocument/2006/relationships/hyperlink" Target="https://developers.google.com/machine-learning/clustering/interpret?authuser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pedia.org/wiki/Principal_component_analysi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1066800" y="2667000"/>
            <a:ext cx="7620000" cy="3352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651250" y="4105275"/>
            <a:ext cx="5143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0" hangingPunct="0">
              <a:defRPr/>
            </a:pPr>
            <a:r>
              <a:rPr lang="en-US" b="0" u="none" kern="0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Unsupervised Learning</a:t>
            </a:r>
          </a:p>
          <a:p>
            <a:pPr algn="r" eaLnBrk="0" hangingPunct="0">
              <a:defRPr/>
            </a:pPr>
            <a:endParaRPr lang="en-US" sz="2800" b="0" u="none" kern="0" dirty="0">
              <a:solidFill>
                <a:srgbClr val="000000"/>
              </a:solidFill>
              <a:latin typeface="Arial"/>
            </a:endParaRPr>
          </a:p>
          <a:p>
            <a:pPr algn="r" eaLnBrk="0" hangingPunct="0">
              <a:defRPr/>
            </a:pPr>
            <a:r>
              <a:rPr lang="en-US" sz="1600" b="0" u="none" kern="0" dirty="0">
                <a:solidFill>
                  <a:srgbClr val="000000"/>
                </a:solidFill>
                <a:latin typeface="Arial"/>
              </a:rPr>
              <a:t>Dr. Torrey Wagner</a:t>
            </a:r>
          </a:p>
          <a:p>
            <a:pPr algn="r" eaLnBrk="0" hangingPunct="0">
              <a:defRPr/>
            </a:pPr>
            <a:endParaRPr lang="en-US" b="0" u="none" kern="0" dirty="0">
              <a:solidFill>
                <a:srgbClr val="000000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>
          <a:xfrm>
            <a:off x="3299381" y="1752600"/>
            <a:ext cx="5495369" cy="14700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800" dirty="0"/>
              <a:t>Machine Learning</a:t>
            </a:r>
            <a:br>
              <a:rPr lang="en-US" sz="2800" dirty="0"/>
            </a:br>
            <a:r>
              <a:rPr lang="en-US" sz="2800" dirty="0"/>
              <a:t>DASC 522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 err="1"/>
              <a:t>Scikit</a:t>
            </a:r>
            <a:r>
              <a:rPr lang="en-US" sz="2900" i="0" dirty="0"/>
              <a:t>-Learn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E7574-0D0C-204E-8340-B4D1F92C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37" y="1426044"/>
            <a:ext cx="6580733" cy="30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 err="1"/>
              <a:t>Scikit</a:t>
            </a:r>
            <a:r>
              <a:rPr lang="en-US" sz="2900" i="0" dirty="0"/>
              <a:t>-Learn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BE55D-EFAF-3D4B-8C8D-C39D5C1BBF4A}"/>
              </a:ext>
            </a:extLst>
          </p:cNvPr>
          <p:cNvSpPr/>
          <p:nvPr/>
        </p:nvSpPr>
        <p:spPr>
          <a:xfrm>
            <a:off x="597278" y="6429187"/>
            <a:ext cx="555977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u="none" dirty="0"/>
              <a:t>https://</a:t>
            </a:r>
            <a:r>
              <a:rPr lang="en-US" sz="1100" u="none" dirty="0" err="1"/>
              <a:t>towardsdatascience.com</a:t>
            </a:r>
            <a:r>
              <a:rPr lang="en-US" sz="1100" u="none" dirty="0"/>
              <a:t>/scikit-learn-design-principles-d1371958059b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A3A59-031D-C543-9806-F78C6FBB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23" y="1171956"/>
            <a:ext cx="6076753" cy="476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 err="1"/>
              <a:t>Scikit</a:t>
            </a:r>
            <a:r>
              <a:rPr lang="en-US" sz="2900" i="0" dirty="0"/>
              <a:t>-Learn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19AB5-2C09-EB4D-842F-6EE04F58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419" y="1636829"/>
            <a:ext cx="6463755" cy="21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3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 err="1"/>
              <a:t>Scikit</a:t>
            </a:r>
            <a:r>
              <a:rPr lang="en-US" sz="2900" i="0" dirty="0"/>
              <a:t>-Learn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E7874-8D2F-6447-A40B-3F26E248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05" y="1207943"/>
            <a:ext cx="7261193" cy="3626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0914B-98FA-374E-99BC-458D1A1F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45" y="4916138"/>
            <a:ext cx="7003260" cy="12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2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K-means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Hierarchical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Principal Components Analysis (PCA) 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PCA 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527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Clustering refers to a set of techniques for finding subgroups, or clusters, in a data set</a:t>
            </a:r>
          </a:p>
          <a:p>
            <a:endParaRPr lang="en-US" dirty="0"/>
          </a:p>
          <a:p>
            <a:r>
              <a:rPr lang="en-US" dirty="0"/>
              <a:t>Good clustering: when the observations within a group are similar but observations in different groups are very different</a:t>
            </a:r>
          </a:p>
          <a:p>
            <a:endParaRPr lang="en-US" dirty="0"/>
          </a:p>
          <a:p>
            <a:r>
              <a:rPr lang="en-US" dirty="0"/>
              <a:t>For example, suppose we collect </a:t>
            </a:r>
            <a:r>
              <a:rPr lang="en-US" i="1" dirty="0"/>
              <a:t>p</a:t>
            </a:r>
            <a:r>
              <a:rPr lang="en-US" dirty="0"/>
              <a:t> measurements on each of </a:t>
            </a:r>
            <a:r>
              <a:rPr lang="en-US" i="1" dirty="0"/>
              <a:t>n</a:t>
            </a:r>
            <a:r>
              <a:rPr lang="en-US" dirty="0"/>
              <a:t> pancreatic cancer patients. There may be different unknown types of cancer which we could discover by clustering the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E96AF-2490-4049-BFCF-9B898B7D0A7B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21565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Clustering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different types of clustering methods</a:t>
            </a:r>
          </a:p>
          <a:p>
            <a:endParaRPr lang="en-US" dirty="0"/>
          </a:p>
          <a:p>
            <a:r>
              <a:rPr lang="en-US" dirty="0"/>
              <a:t>We will concentrate on two of the most commonly used approaches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/>
              <a:t>Hierarchical Clustering</a:t>
            </a:r>
          </a:p>
          <a:p>
            <a:endParaRPr lang="en-US" dirty="0"/>
          </a:p>
          <a:p>
            <a:r>
              <a:rPr lang="en-US" dirty="0"/>
              <a:t>The objective is to have a </a:t>
            </a:r>
          </a:p>
          <a:p>
            <a:pPr lvl="1"/>
            <a:r>
              <a:rPr lang="en-US" dirty="0"/>
              <a:t>minimal </a:t>
            </a:r>
            <a:r>
              <a:rPr lang="en-US" i="1" dirty="0">
                <a:solidFill>
                  <a:schemeClr val="tx2"/>
                </a:solidFill>
              </a:rPr>
              <a:t>intra-cluster </a:t>
            </a:r>
            <a:r>
              <a:rPr lang="en-US" i="1" dirty="0"/>
              <a:t>- </a:t>
            </a:r>
            <a:r>
              <a:rPr lang="en-US" dirty="0"/>
              <a:t>“within-cluster-variation”, i.e. the elements within a cluster should be as similar as possible</a:t>
            </a:r>
          </a:p>
          <a:p>
            <a:pPr lvl="1"/>
            <a:r>
              <a:rPr lang="en-US" dirty="0"/>
              <a:t>maximum </a:t>
            </a:r>
            <a:r>
              <a:rPr lang="en-US" i="1" dirty="0">
                <a:solidFill>
                  <a:schemeClr val="tx2"/>
                </a:solidFill>
              </a:rPr>
              <a:t>inter-cluster</a:t>
            </a:r>
            <a:r>
              <a:rPr lang="en-US" dirty="0"/>
              <a:t> – “center-to-center” distance, i.e. the cluster centers should be as far apart as possible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25CA3-097A-E74E-86CB-9BA4847B4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608" y="3117271"/>
            <a:ext cx="2976628" cy="1227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C06DF-B5EC-D648-948E-50D00037AA09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93888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Clustering Taxonomy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75185-290C-334A-A87C-1400B379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3" y="1249258"/>
            <a:ext cx="6571129" cy="32527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DE411D-7EF7-5845-A659-19FCA6F170CF}"/>
              </a:ext>
            </a:extLst>
          </p:cNvPr>
          <p:cNvSpPr/>
          <p:nvPr/>
        </p:nvSpPr>
        <p:spPr>
          <a:xfrm>
            <a:off x="457200" y="6440995"/>
            <a:ext cx="4636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none" dirty="0">
                <a:latin typeface="NewCenturySchlbk"/>
              </a:rPr>
              <a:t>Jain, </a:t>
            </a:r>
            <a:r>
              <a:rPr lang="en-US" sz="800" u="none" dirty="0" err="1">
                <a:latin typeface="NewCenturySchlbk"/>
              </a:rPr>
              <a:t>Murty</a:t>
            </a:r>
            <a:r>
              <a:rPr lang="en-US" sz="800" u="none" dirty="0">
                <a:latin typeface="NewCenturySchlbk"/>
              </a:rPr>
              <a:t> &amp; Flynn, Data Clustering: A Review, ACM Computing Surveys, Vol. 31, No. 3, September 1999 </a:t>
            </a:r>
            <a:endParaRPr lang="en-US" u="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40540-80AB-9042-971A-EA8DCE74C70C}"/>
              </a:ext>
            </a:extLst>
          </p:cNvPr>
          <p:cNvSpPr txBox="1"/>
          <p:nvPr/>
        </p:nvSpPr>
        <p:spPr>
          <a:xfrm>
            <a:off x="553859" y="4502003"/>
            <a:ext cx="80362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Hierarchical clustering </a:t>
            </a:r>
            <a:r>
              <a:rPr lang="en-US" u="none" dirty="0"/>
              <a:t>algorithms produce a nested series of partitions based on a criterion for merging or splitting clusters based on similarity.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Partitional clustering</a:t>
            </a:r>
            <a:r>
              <a:rPr lang="en-US" u="none" dirty="0"/>
              <a:t> algorithms identify the partition that optimizes (usually locally) a clustering criterion.</a:t>
            </a:r>
          </a:p>
          <a:p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142877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87644" cy="4524375"/>
          </a:xfrm>
        </p:spPr>
        <p:txBody>
          <a:bodyPr>
            <a:normAutofit/>
          </a:bodyPr>
          <a:lstStyle/>
          <a:p>
            <a:r>
              <a:rPr lang="en-US" dirty="0"/>
              <a:t>Data understanding</a:t>
            </a:r>
          </a:p>
          <a:p>
            <a:r>
              <a:rPr lang="en-US" dirty="0"/>
              <a:t>Customer segmentation</a:t>
            </a:r>
          </a:p>
          <a:p>
            <a:r>
              <a:rPr lang="en-US" dirty="0"/>
              <a:t>Search engine</a:t>
            </a:r>
          </a:p>
          <a:p>
            <a:r>
              <a:rPr lang="en-US" dirty="0"/>
              <a:t>Image pre-processing</a:t>
            </a:r>
          </a:p>
          <a:p>
            <a:r>
              <a:rPr lang="en-US" dirty="0"/>
              <a:t>Anomaly detection – cancer genes or test</a:t>
            </a:r>
          </a:p>
          <a:p>
            <a:endParaRPr lang="en-US" dirty="0"/>
          </a:p>
          <a:p>
            <a:r>
              <a:rPr lang="en-US" dirty="0"/>
              <a:t>Dimension reduction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11AA9-5D42-2549-9D91-D97D00876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08" y="1271238"/>
            <a:ext cx="4436487" cy="419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0B67-CCD2-ED4F-8F92-073B0F49E866}"/>
              </a:ext>
            </a:extLst>
          </p:cNvPr>
          <p:cNvSpPr txBox="1"/>
          <p:nvPr/>
        </p:nvSpPr>
        <p:spPr>
          <a:xfrm>
            <a:off x="448235" y="6481482"/>
            <a:ext cx="4666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Google Machine Learning – Clustering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5F3906-8AFD-C14E-84E7-0DBF950FF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580909" cy="4524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Cluster cardinality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the number of examples per cluster. Plot the cluster cardinality for all clusters and investigate clusters that are major outliers. </a:t>
            </a:r>
          </a:p>
          <a:p>
            <a:r>
              <a:rPr lang="en-US" b="1" dirty="0"/>
              <a:t>Cluster magnitude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is the sum of distances from all examples to the centroid of the cluster. Similar to cardinality, check how the magnitude varies across the clusters, and investigate anomalies. </a:t>
            </a:r>
          </a:p>
          <a:p>
            <a:r>
              <a:rPr lang="en-US" b="1" dirty="0"/>
              <a:t>Magnitude vs. Cardinality</a:t>
            </a:r>
            <a:r>
              <a:rPr lang="en-US" dirty="0"/>
              <a:t> </a:t>
            </a:r>
          </a:p>
          <a:p>
            <a:pPr lvl="1"/>
            <a:r>
              <a:rPr lang="en-US" b="0" dirty="0"/>
              <a:t>create a scatterplot and investigate anomalies. Notice that a higher cluster cardinality tends to result in a higher cluster magnitude, which intuitively makes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055410-1911-B74E-8672-658C79733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79" t="51214"/>
          <a:stretch/>
        </p:blipFill>
        <p:spPr>
          <a:xfrm>
            <a:off x="7038109" y="2091128"/>
            <a:ext cx="1895913" cy="2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Big Picture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/>
              <a:t>Hierarchical</a:t>
            </a:r>
          </a:p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Principal Components Analysis (PCA) Process</a:t>
            </a:r>
          </a:p>
          <a:p>
            <a:pPr lvl="1"/>
            <a:r>
              <a:rPr lang="en-US" dirty="0"/>
              <a:t>PCA Evaluation</a:t>
            </a:r>
          </a:p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54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Types of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6BF0A-6DC2-AE4E-8A80-3ECC83585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600"/>
            <a:ext cx="9144000" cy="4466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A9802-4A0D-D44C-89A9-94B6175C5E91}"/>
              </a:ext>
            </a:extLst>
          </p:cNvPr>
          <p:cNvSpPr txBox="1"/>
          <p:nvPr/>
        </p:nvSpPr>
        <p:spPr>
          <a:xfrm>
            <a:off x="457200" y="6368763"/>
            <a:ext cx="4113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scikit-learn.org</a:t>
            </a:r>
            <a:r>
              <a:rPr lang="en-US" sz="1200" u="none" dirty="0"/>
              <a:t>/stable/modules/</a:t>
            </a:r>
            <a:r>
              <a:rPr lang="en-US" sz="1200" u="none" dirty="0" err="1"/>
              <a:t>clustering.html</a:t>
            </a:r>
            <a:endParaRPr lang="en-US" sz="1200" u="none" dirty="0"/>
          </a:p>
        </p:txBody>
      </p:sp>
    </p:spTree>
    <p:extLst>
      <p:ext uri="{BB962C8B-B14F-4D97-AF65-F5344CB8AC3E}">
        <p14:creationId xmlns:p14="http://schemas.microsoft.com/office/powerpoint/2010/main" val="3366305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14775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K-means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Hierarchical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Principal Components Analysis (PCA) 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PCA 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02332-9FD0-E649-98BD-28C005B5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68" y="1651720"/>
            <a:ext cx="5307790" cy="26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5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perform K-means clustering, one must first specify the desired number of clusters K</a:t>
            </a:r>
          </a:p>
          <a:p>
            <a:r>
              <a:rPr lang="en-US" dirty="0"/>
              <a:t>Then the K-means algorithm will assign each observation to exactly one of the K clusters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48" y="3406178"/>
            <a:ext cx="5900102" cy="2897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225BA9-44F7-8B4B-A81D-4D4CFFB798C2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94992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Steps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You specify the number of clusters (</a:t>
            </a:r>
            <a:r>
              <a:rPr lang="en-US" b="0" i="1" dirty="0"/>
              <a:t>k</a:t>
            </a:r>
            <a:r>
              <a:rPr lang="en-US" b="0" dirty="0"/>
              <a:t>) to be created and a threshold (</a:t>
            </a:r>
            <a:r>
              <a:rPr lang="en-US" b="0" i="1" dirty="0" err="1"/>
              <a:t>i</a:t>
            </a:r>
            <a:r>
              <a:rPr lang="en-US" b="0" dirty="0"/>
              <a:t>) # of iterations </a:t>
            </a:r>
          </a:p>
          <a:p>
            <a:r>
              <a:rPr lang="en-US" b="0" dirty="0"/>
              <a:t>Then, the K-means algorithm will: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dirty="0"/>
              <a:t>Select randomly </a:t>
            </a:r>
            <a:r>
              <a:rPr lang="en-US" i="1" dirty="0"/>
              <a:t>k</a:t>
            </a:r>
            <a:r>
              <a:rPr lang="en-US" dirty="0"/>
              <a:t> objects from the data set as the initial cluster centers or means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dirty="0"/>
              <a:t>Assigns each observation to their closest centroid, based on the Euclidean distance between the object and the centroid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dirty="0"/>
              <a:t>For each of the </a:t>
            </a:r>
            <a:r>
              <a:rPr lang="en-US" i="1" dirty="0"/>
              <a:t>k</a:t>
            </a:r>
            <a:r>
              <a:rPr lang="en-US" dirty="0"/>
              <a:t> clusters update the cluster centroid by</a:t>
            </a:r>
          </a:p>
          <a:p>
            <a:pPr lvl="2"/>
            <a:r>
              <a:rPr lang="en-US" dirty="0"/>
              <a:t>Calculating the new mean values of all the data points in the cluster. </a:t>
            </a:r>
          </a:p>
          <a:p>
            <a:pPr lvl="2"/>
            <a:r>
              <a:rPr lang="en-US" dirty="0"/>
              <a:t>The centroid of a </a:t>
            </a:r>
            <a:r>
              <a:rPr lang="en-US" i="1" dirty="0"/>
              <a:t>k</a:t>
            </a:r>
            <a:r>
              <a:rPr lang="en-US" dirty="0"/>
              <a:t>th cluster is a vector of length </a:t>
            </a:r>
            <a:r>
              <a:rPr lang="en-US" i="1" dirty="0"/>
              <a:t>p</a:t>
            </a:r>
            <a:r>
              <a:rPr lang="en-US" dirty="0"/>
              <a:t> containing the means of all variables for the observations in the kth cluster; </a:t>
            </a:r>
            <a:r>
              <a:rPr lang="en-US" i="1" dirty="0"/>
              <a:t>p</a:t>
            </a:r>
            <a:r>
              <a:rPr lang="en-US" dirty="0"/>
              <a:t> is the number of variables.</a:t>
            </a:r>
          </a:p>
          <a:p>
            <a:pPr marL="801687" lvl="1" indent="-457200">
              <a:buFont typeface="+mj-lt"/>
              <a:buAutoNum type="arabicPeriod"/>
            </a:pPr>
            <a:r>
              <a:rPr lang="en-US" dirty="0"/>
              <a:t>Iterate steps 2 &amp; 3 until the cluster assignments stop changing or the maximum number of iterations </a:t>
            </a:r>
            <a:r>
              <a:rPr lang="en-US" i="1" dirty="0" err="1"/>
              <a:t>i</a:t>
            </a:r>
            <a:r>
              <a:rPr lang="en-US" dirty="0"/>
              <a:t> is reached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C731E-033B-0347-B7AE-5FB566EDAA44}"/>
              </a:ext>
            </a:extLst>
          </p:cNvPr>
          <p:cNvSpPr txBox="1"/>
          <p:nvPr/>
        </p:nvSpPr>
        <p:spPr>
          <a:xfrm>
            <a:off x="869576" y="6418729"/>
            <a:ext cx="203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DASC 500 Week 8 lecture</a:t>
            </a:r>
          </a:p>
        </p:txBody>
      </p:sp>
    </p:spTree>
    <p:extLst>
      <p:ext uri="{BB962C8B-B14F-4D97-AF65-F5344CB8AC3E}">
        <p14:creationId xmlns:p14="http://schemas.microsoft.com/office/powerpoint/2010/main" val="369657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29123" cy="639000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 Visualization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88" y="1792911"/>
            <a:ext cx="5493362" cy="520017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152900" y="1066800"/>
            <a:ext cx="1600200" cy="1524000"/>
            <a:chOff x="4152900" y="1066800"/>
            <a:chExt cx="1600200" cy="152400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H="1">
              <a:off x="4953000" y="1676400"/>
              <a:ext cx="381000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4152900" y="1066800"/>
              <a:ext cx="1600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Random Assignment of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80045" y="1156249"/>
            <a:ext cx="2209800" cy="1575263"/>
            <a:chOff x="6273800" y="863137"/>
            <a:chExt cx="2209800" cy="1575263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H="1">
              <a:off x="6477000" y="1752600"/>
              <a:ext cx="76200" cy="685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6273800" y="863137"/>
              <a:ext cx="2209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cluster centers from initial assignments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8980" y="4094229"/>
            <a:ext cx="2133600" cy="1532467"/>
            <a:chOff x="152400" y="3649133"/>
            <a:chExt cx="2133600" cy="1532467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>
              <a:off x="1447800" y="4267200"/>
              <a:ext cx="838200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152400" y="3649133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Assign points to closest cluster center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71785" y="3331087"/>
            <a:ext cx="3807325" cy="1837263"/>
            <a:chOff x="5334000" y="3352800"/>
            <a:chExt cx="3657600" cy="1371600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>
              <a:off x="5334000" y="4110798"/>
              <a:ext cx="2133600" cy="613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7467600" y="3352800"/>
              <a:ext cx="152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Compute new cluster centers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08120" y="4952999"/>
            <a:ext cx="2209800" cy="1200329"/>
            <a:chOff x="6781800" y="4952999"/>
            <a:chExt cx="2209800" cy="1200329"/>
          </a:xfrm>
        </p:grpSpPr>
        <p:cxnSp>
          <p:nvCxnSpPr>
            <p:cNvPr id="21" name="Straight Arrow Connector 20"/>
            <p:cNvCxnSpPr>
              <a:stCxn id="22" idx="1"/>
            </p:cNvCxnSpPr>
            <p:nvPr/>
          </p:nvCxnSpPr>
          <p:spPr bwMode="auto">
            <a:xfrm flipH="1" flipV="1">
              <a:off x="6781800" y="5257800"/>
              <a:ext cx="685800" cy="2953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7467600" y="4952999"/>
              <a:ext cx="1524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4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Now there is no further change so stop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AE9E50-2CC1-F546-BED4-B1986D90912A}"/>
              </a:ext>
            </a:extLst>
          </p:cNvPr>
          <p:cNvSpPr txBox="1"/>
          <p:nvPr/>
        </p:nvSpPr>
        <p:spPr>
          <a:xfrm>
            <a:off x="105362" y="5859769"/>
            <a:ext cx="171811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30883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K-means Visualization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F25EB-45BE-A74C-AF42-2A7CDDAAC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84" y="1099145"/>
            <a:ext cx="6709621" cy="52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4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6A179-3448-4277-85BD-2AB0DF3F2EA9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K-Means Considerations: </a:t>
            </a:r>
            <a:r>
              <a:rPr lang="en-US" altLang="en-US" i="1" dirty="0"/>
              <a:t>K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91015"/>
            <a:ext cx="8382000" cy="4978726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sz="2400" dirty="0"/>
              <a:t>K-Means Achieves the property:  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2400" dirty="0"/>
              <a:t>In </a:t>
            </a:r>
            <a:r>
              <a:rPr lang="en-US" altLang="en-US" sz="2400" i="1" dirty="0"/>
              <a:t>K-means</a:t>
            </a:r>
            <a:r>
              <a:rPr lang="en-US" altLang="en-US" sz="2400" dirty="0"/>
              <a:t> clustering, we must specify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400" dirty="0"/>
              <a:t> for the number of clusters we desire</a:t>
            </a:r>
          </a:p>
          <a:p>
            <a:pPr lvl="1" eaLnBrk="1" hangingPunct="1"/>
            <a:r>
              <a:rPr lang="en-US" altLang="en-US" sz="2000" dirty="0"/>
              <a:t>If we know how many clusters we want, then we can select K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000" dirty="0"/>
              <a:t>What if we don’t know? How do we determine a “best”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/>
              <a:t>? </a:t>
            </a:r>
          </a:p>
          <a:p>
            <a:pPr lvl="2"/>
            <a:r>
              <a:rPr lang="en-US" altLang="en-US" sz="1800" dirty="0"/>
              <a:t>Elbow method – compute SSE for several K values and look for the “elbow”: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  <a:p>
            <a:pPr lvl="1" eaLnBrk="1" hangingPunct="1"/>
            <a:r>
              <a:rPr lang="en-US" altLang="en-US" dirty="0"/>
              <a:t>Other </a:t>
            </a:r>
            <a:r>
              <a:rPr lang="en-US" altLang="en-US" sz="2000" dirty="0"/>
              <a:t>Potential (Automatic) Solutions:</a:t>
            </a:r>
          </a:p>
          <a:p>
            <a:pPr lvl="2" eaLnBrk="1" hangingPunct="1"/>
            <a:r>
              <a:rPr lang="en-US" altLang="en-US" sz="1800" dirty="0">
                <a:sym typeface="Symbol" pitchFamily="18" charset="2"/>
              </a:rPr>
              <a:t>-Means (Bayesian Information Criteria)</a:t>
            </a:r>
          </a:p>
          <a:p>
            <a:pPr lvl="2" eaLnBrk="1" hangingPunct="1"/>
            <a:r>
              <a:rPr lang="en-US" altLang="en-US" sz="1800" dirty="0">
                <a:sym typeface="Symbol" pitchFamily="18" charset="2"/>
              </a:rPr>
              <a:t>G-Means (Anderson-Darling)</a:t>
            </a:r>
          </a:p>
          <a:p>
            <a:pPr lvl="2" eaLnBrk="1" hangingPunct="1"/>
            <a:r>
              <a:rPr lang="en-US" altLang="en-US" dirty="0">
                <a:sym typeface="Symbol" pitchFamily="18" charset="2"/>
              </a:rPr>
              <a:t>PG-Means (Kolmogorov-Smirnov test)</a:t>
            </a:r>
            <a:endParaRPr lang="en-US" altLang="en-US" sz="1800" dirty="0">
              <a:sym typeface="Symbol" pitchFamily="18" charset="2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63886" y="1709906"/>
          <a:ext cx="3378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4" imgW="2412720" imgH="507960" progId="Equation.DSMT4">
                  <p:embed/>
                </p:oleObj>
              </mc:Choice>
              <mc:Fallback>
                <p:oleObj name="Equation" r:id="rId4" imgW="2412720" imgH="50796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3886" y="1709906"/>
                        <a:ext cx="3378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189430" y="4376418"/>
          <a:ext cx="22923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6" imgW="1638000" imgH="457200" progId="Equation.DSMT4">
                  <p:embed/>
                </p:oleObj>
              </mc:Choice>
              <mc:Fallback>
                <p:oleObj name="Equation" r:id="rId6" imgW="1638000" imgH="4572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89430" y="4376418"/>
                        <a:ext cx="2292350" cy="63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709237" y="4456739"/>
            <a:ext cx="2366682" cy="17058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885970" y="4625788"/>
            <a:ext cx="2064230" cy="1275550"/>
          </a:xfrm>
          <a:custGeom>
            <a:avLst/>
            <a:gdLst>
              <a:gd name="connsiteX0" fmla="*/ 0 w 1836484"/>
              <a:gd name="connsiteY0" fmla="*/ 0 h 1275550"/>
              <a:gd name="connsiteX1" fmla="*/ 153680 w 1836484"/>
              <a:gd name="connsiteY1" fmla="*/ 322730 h 1275550"/>
              <a:gd name="connsiteX2" fmla="*/ 245889 w 1836484"/>
              <a:gd name="connsiteY2" fmla="*/ 676195 h 1275550"/>
              <a:gd name="connsiteX3" fmla="*/ 437990 w 1836484"/>
              <a:gd name="connsiteY3" fmla="*/ 868296 h 1275550"/>
              <a:gd name="connsiteX4" fmla="*/ 591670 w 1836484"/>
              <a:gd name="connsiteY4" fmla="*/ 1221762 h 1275550"/>
              <a:gd name="connsiteX5" fmla="*/ 1121869 w 1836484"/>
              <a:gd name="connsiteY5" fmla="*/ 1267866 h 1275550"/>
              <a:gd name="connsiteX6" fmla="*/ 1836484 w 1836484"/>
              <a:gd name="connsiteY6" fmla="*/ 1275550 h 127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6484" h="1275550">
                <a:moveTo>
                  <a:pt x="0" y="0"/>
                </a:moveTo>
                <a:lnTo>
                  <a:pt x="153680" y="322730"/>
                </a:lnTo>
                <a:lnTo>
                  <a:pt x="245889" y="676195"/>
                </a:lnTo>
                <a:lnTo>
                  <a:pt x="437990" y="868296"/>
                </a:lnTo>
                <a:lnTo>
                  <a:pt x="591670" y="1221762"/>
                </a:lnTo>
                <a:lnTo>
                  <a:pt x="1121869" y="1267866"/>
                </a:lnTo>
                <a:lnTo>
                  <a:pt x="1836484" y="127555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08376" y="624637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 value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5105107" y="50788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SSE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92902" y="5263562"/>
            <a:ext cx="691562" cy="5378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29826" y="494039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“elbow”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5DDD43-03DC-A643-B5FD-F15C805EB2FC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53749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Python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b="0" dirty="0"/>
              <a:t>Building on the DASC 500 week 8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C731E-033B-0347-B7AE-5FB566EDAA44}"/>
              </a:ext>
            </a:extLst>
          </p:cNvPr>
          <p:cNvSpPr txBox="1"/>
          <p:nvPr/>
        </p:nvSpPr>
        <p:spPr>
          <a:xfrm>
            <a:off x="869576" y="6418729"/>
            <a:ext cx="203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DASC 500 Week 8 lecture</a:t>
            </a:r>
          </a:p>
        </p:txBody>
      </p:sp>
    </p:spTree>
    <p:extLst>
      <p:ext uri="{BB962C8B-B14F-4D97-AF65-F5344CB8AC3E}">
        <p14:creationId xmlns:p14="http://schemas.microsoft.com/office/powerpoint/2010/main" val="1348726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Pro &amp;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0B67-CCD2-ED4F-8F92-073B0F49E866}"/>
              </a:ext>
            </a:extLst>
          </p:cNvPr>
          <p:cNvSpPr txBox="1"/>
          <p:nvPr/>
        </p:nvSpPr>
        <p:spPr>
          <a:xfrm>
            <a:off x="448235" y="6481482"/>
            <a:ext cx="4666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Google Machine Learning – Clustering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5F3906-8AFD-C14E-84E7-0DBF950FF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Advantages of k-means</a:t>
            </a:r>
          </a:p>
          <a:p>
            <a:pPr lvl="1"/>
            <a:r>
              <a:rPr lang="en-US" dirty="0"/>
              <a:t>Relatively simple to implement.</a:t>
            </a:r>
          </a:p>
          <a:p>
            <a:pPr lvl="1"/>
            <a:r>
              <a:rPr lang="en-US" dirty="0"/>
              <a:t>Scales to large data sets (within reason)</a:t>
            </a:r>
          </a:p>
          <a:p>
            <a:pPr lvl="1"/>
            <a:r>
              <a:rPr lang="en-US" dirty="0"/>
              <a:t>Guarantees convergence.</a:t>
            </a:r>
          </a:p>
          <a:p>
            <a:pPr lvl="1"/>
            <a:r>
              <a:rPr lang="en-US" dirty="0"/>
              <a:t>Can warm-start the positions of centroids.</a:t>
            </a:r>
          </a:p>
          <a:p>
            <a:pPr lvl="1"/>
            <a:r>
              <a:rPr lang="en-US" dirty="0"/>
              <a:t>Easily adapts to new examples.</a:t>
            </a:r>
          </a:p>
          <a:p>
            <a:pPr lvl="1"/>
            <a:r>
              <a:rPr lang="en-US" dirty="0"/>
              <a:t>Generalizes to clusters of different shapes and sizes, such as elliptical clusters.</a:t>
            </a:r>
          </a:p>
        </p:txBody>
      </p:sp>
    </p:spTree>
    <p:extLst>
      <p:ext uri="{BB962C8B-B14F-4D97-AF65-F5344CB8AC3E}">
        <p14:creationId xmlns:p14="http://schemas.microsoft.com/office/powerpoint/2010/main" val="73401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Pro &amp; 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110B67-CCD2-ED4F-8F92-073B0F49E866}"/>
              </a:ext>
            </a:extLst>
          </p:cNvPr>
          <p:cNvSpPr txBox="1"/>
          <p:nvPr/>
        </p:nvSpPr>
        <p:spPr>
          <a:xfrm>
            <a:off x="448235" y="6481482"/>
            <a:ext cx="4666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Google Machine Learning – Clustering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5F3906-8AFD-C14E-84E7-0DBF950FF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Disadvantages of k-means</a:t>
            </a:r>
          </a:p>
          <a:p>
            <a:pPr lvl="1"/>
            <a:r>
              <a:rPr lang="en-US" b="1" dirty="0"/>
              <a:t>Choosing  manually.</a:t>
            </a:r>
            <a:endParaRPr lang="en-US" dirty="0"/>
          </a:p>
          <a:p>
            <a:pPr lvl="2"/>
            <a:r>
              <a:rPr lang="en-US" dirty="0"/>
              <a:t>Use the “Loss vs. Clusters” plot to find the optimal (k), as discussed in </a:t>
            </a:r>
            <a:r>
              <a:rPr lang="en-US" u="sng" dirty="0">
                <a:hlinkClick r:id="rId2"/>
              </a:rPr>
              <a:t>Interpret Results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Being dependent on initial values.</a:t>
            </a:r>
            <a:endParaRPr lang="en-US" dirty="0"/>
          </a:p>
          <a:p>
            <a:pPr lvl="1"/>
            <a:r>
              <a:rPr lang="en-US" b="1" dirty="0"/>
              <a:t>Clustering data of varying sizes and density. </a:t>
            </a:r>
            <a:r>
              <a:rPr lang="en-US" dirty="0"/>
              <a:t>k-means has trouble clustering data where clusters are of varying sizes and density. To cluster such data, you need to generalize k-means as described in the </a:t>
            </a:r>
            <a:r>
              <a:rPr lang="en-US" u="sng" dirty="0">
                <a:hlinkClick r:id="rId3"/>
              </a:rPr>
              <a:t>Advantages</a:t>
            </a:r>
            <a:r>
              <a:rPr lang="en-US" dirty="0"/>
              <a:t> section.</a:t>
            </a:r>
          </a:p>
          <a:p>
            <a:pPr lvl="1"/>
            <a:r>
              <a:rPr lang="en-US" b="1" dirty="0"/>
              <a:t>Clustering outliers. </a:t>
            </a:r>
            <a:r>
              <a:rPr lang="en-US" dirty="0"/>
              <a:t>Centroids can be dragged by outliers, or outliers might get their own cluster instead of being ignored. Consider removing or clipping outliers before clustering.</a:t>
            </a:r>
          </a:p>
          <a:p>
            <a:pPr lvl="1"/>
            <a:r>
              <a:rPr lang="en-US" b="1" dirty="0"/>
              <a:t>Scaling with number of dimensions. </a:t>
            </a:r>
            <a:r>
              <a:rPr lang="en-US" dirty="0"/>
              <a:t>As the number of dimensions increases, a distance-based similarity measure converges to a constant value between any given examples. Reduce dimensionality either by using </a:t>
            </a:r>
            <a:r>
              <a:rPr lang="en-US" b="1" u="sng" dirty="0">
                <a:hlinkClick r:id="rId4"/>
              </a:rPr>
              <a:t>PCA</a:t>
            </a:r>
            <a:r>
              <a:rPr lang="en-US" dirty="0"/>
              <a:t> on the feature data, or by using “spectral clustering” to modify the clustering algorithm.</a:t>
            </a:r>
          </a:p>
        </p:txBody>
      </p:sp>
    </p:spTree>
    <p:extLst>
      <p:ext uri="{BB962C8B-B14F-4D97-AF65-F5344CB8AC3E}">
        <p14:creationId xmlns:p14="http://schemas.microsoft.com/office/powerpoint/2010/main" val="275865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K-means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Hierarchical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Principal Components Analysis (PCA) 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PCA 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u="non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622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Considerations: Local Optimums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2971800" cy="5130247"/>
          </a:xfrm>
        </p:spPr>
        <p:txBody>
          <a:bodyPr/>
          <a:lstStyle/>
          <a:p>
            <a:r>
              <a:rPr lang="en-US" dirty="0"/>
              <a:t>The K-means algorithm can get stuck in “local optimums” and not find the best solution</a:t>
            </a:r>
          </a:p>
          <a:p>
            <a:r>
              <a:rPr lang="en-US" dirty="0"/>
              <a:t>Hence, it is important to run the algorithm multiple times with random starting points to find a good solution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26" y="1600200"/>
            <a:ext cx="5179982" cy="504040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4278915" y="1273896"/>
            <a:ext cx="914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193315" y="104529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Bad Solution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488715" y="1368461"/>
            <a:ext cx="381000" cy="5150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869715" y="103682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Good Solution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1A5B2-BDC4-EA4F-AE3F-170FD39B0EE5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4906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K-Means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52877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>
                <a:sym typeface="Symbol" pitchFamily="18" charset="2"/>
              </a:rPr>
              <a:t>Identification of potential cluster shape – non-convex shapes will perform poorly</a:t>
            </a:r>
          </a:p>
          <a:p>
            <a:pPr lvl="1"/>
            <a:r>
              <a:rPr lang="en-US" altLang="en-US" dirty="0">
                <a:sym typeface="Symbol" pitchFamily="18" charset="2"/>
              </a:rPr>
              <a:t>Alternatives: CRYSTAL, DBSCAN,…</a:t>
            </a:r>
          </a:p>
          <a:p>
            <a:pPr marL="274320" lvl="1" indent="0">
              <a:buNone/>
            </a:pPr>
            <a:endParaRPr lang="en-US" altLang="en-US" dirty="0">
              <a:sym typeface="Symbol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2F8F5-4216-F14D-B018-2B3F54A335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2" t="8447"/>
          <a:stretch/>
        </p:blipFill>
        <p:spPr>
          <a:xfrm>
            <a:off x="1275007" y="2629277"/>
            <a:ext cx="6825803" cy="40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Clustering Algorithm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70C7-1A51-B348-9339-68EFC5FB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0"/>
          <a:stretch/>
        </p:blipFill>
        <p:spPr>
          <a:xfrm>
            <a:off x="1109545" y="2396623"/>
            <a:ext cx="7214839" cy="23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4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Flowchart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00954-0404-1C49-B900-2D56673EBE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071" y="1161915"/>
            <a:ext cx="8323729" cy="4822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110B67-CCD2-ED4F-8F92-073B0F49E866}"/>
              </a:ext>
            </a:extLst>
          </p:cNvPr>
          <p:cNvSpPr txBox="1"/>
          <p:nvPr/>
        </p:nvSpPr>
        <p:spPr>
          <a:xfrm>
            <a:off x="448235" y="6481482"/>
            <a:ext cx="4666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Google Machine Learning – Clustering course</a:t>
            </a:r>
          </a:p>
        </p:txBody>
      </p:sp>
    </p:spTree>
    <p:extLst>
      <p:ext uri="{BB962C8B-B14F-4D97-AF65-F5344CB8AC3E}">
        <p14:creationId xmlns:p14="http://schemas.microsoft.com/office/powerpoint/2010/main" val="863082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K-means</a:t>
            </a:r>
          </a:p>
          <a:p>
            <a:pPr lvl="1"/>
            <a:r>
              <a:rPr lang="en-US" dirty="0"/>
              <a:t>Hierarchical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Principal Components Analysis (PCA) 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PCA 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492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30644" cy="4876800"/>
          </a:xfrm>
        </p:spPr>
        <p:txBody>
          <a:bodyPr/>
          <a:lstStyle/>
          <a:p>
            <a:r>
              <a:rPr lang="en-US" dirty="0"/>
              <a:t>K-Means clustering requires choosing the number of clusters.</a:t>
            </a:r>
          </a:p>
          <a:p>
            <a:endParaRPr lang="en-US" dirty="0"/>
          </a:p>
          <a:p>
            <a:r>
              <a:rPr lang="en-US" dirty="0"/>
              <a:t>If we don’t want to do that, an alternative is to use Hierarchical Clustering</a:t>
            </a:r>
          </a:p>
          <a:p>
            <a:endParaRPr lang="en-US" dirty="0"/>
          </a:p>
          <a:p>
            <a:r>
              <a:rPr lang="en-US" dirty="0"/>
              <a:t>Hierarchical Clustering has an added advantage that it produces a tree based representation of the observations, called a </a:t>
            </a:r>
            <a:r>
              <a:rPr lang="en-US" dirty="0" err="1"/>
              <a:t>Dendogram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04FBB-90E5-924E-A9D8-BF07FE571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87"/>
          <a:stretch/>
        </p:blipFill>
        <p:spPr>
          <a:xfrm>
            <a:off x="5814948" y="1997496"/>
            <a:ext cx="3089302" cy="3011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8ACF9-6B88-4F4D-9713-03CECAE132C5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58812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Dendograms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79619" cy="4876800"/>
          </a:xfrm>
        </p:spPr>
        <p:txBody>
          <a:bodyPr/>
          <a:lstStyle/>
          <a:p>
            <a:r>
              <a:rPr lang="en-US" dirty="0"/>
              <a:t>First join closest points (5,7)</a:t>
            </a:r>
          </a:p>
          <a:p>
            <a:r>
              <a:rPr lang="en-US" dirty="0"/>
              <a:t>Now there are n-1 </a:t>
            </a:r>
            <a:r>
              <a:rPr lang="en-US" dirty="0" err="1"/>
              <a:t>datapoints</a:t>
            </a:r>
            <a:endParaRPr lang="en-US" dirty="0"/>
          </a:p>
          <a:p>
            <a:r>
              <a:rPr lang="en-US" dirty="0"/>
              <a:t>Height of fusing/merging (on vertical axis) indicates how similar the points are</a:t>
            </a:r>
          </a:p>
          <a:p>
            <a:r>
              <a:rPr lang="en-US" dirty="0"/>
              <a:t>After the points are fused they are treated as a single observation and the algorithm continues (1,6) then (8,new)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57" y="3921081"/>
            <a:ext cx="6201769" cy="3011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267FDF-91DB-304D-A75C-418B39EE5FF3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01652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81835" cy="4876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“leaf” of the </a:t>
            </a:r>
            <a:r>
              <a:rPr lang="en-US" dirty="0" err="1"/>
              <a:t>dendogram</a:t>
            </a:r>
            <a:r>
              <a:rPr lang="en-US" dirty="0"/>
              <a:t> represents one of the 45 observations</a:t>
            </a:r>
          </a:p>
          <a:p>
            <a:r>
              <a:rPr lang="en-US" dirty="0"/>
              <a:t>At the bottom of the </a:t>
            </a:r>
            <a:r>
              <a:rPr lang="en-US" dirty="0" err="1"/>
              <a:t>dendogram</a:t>
            </a:r>
            <a:r>
              <a:rPr lang="en-US" dirty="0"/>
              <a:t>, each observation is a distinct leaf. However, as we move up the tree, some leaves begin to fuse. These correspond to observations that are similar to each other.</a:t>
            </a:r>
          </a:p>
          <a:p>
            <a:r>
              <a:rPr lang="en-US" dirty="0"/>
              <a:t>As we move higher up the tree, an increasing number of observations have fused. The earlier (lower in the tree) two observations fuse, the more similar they are to each other.</a:t>
            </a:r>
          </a:p>
          <a:p>
            <a:r>
              <a:rPr lang="en-US" dirty="0"/>
              <a:t>Observations that fuse later are quite different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934" y="961620"/>
            <a:ext cx="3227404" cy="2818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887" y="3885667"/>
            <a:ext cx="2987913" cy="290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05D32-D525-4149-BE07-48EEC9935DC8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969641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choose clusters we draw lines across the </a:t>
            </a:r>
            <a:r>
              <a:rPr lang="en-US" dirty="0" err="1"/>
              <a:t>dendogram</a:t>
            </a:r>
            <a:endParaRPr lang="en-US" dirty="0"/>
          </a:p>
          <a:p>
            <a:r>
              <a:rPr lang="en-US" dirty="0"/>
              <a:t>We can form any number of clusters depending on where we draw the break point.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1" y="3243109"/>
            <a:ext cx="7337996" cy="3473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4648" y="6379296"/>
            <a:ext cx="141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6864" y="6379296"/>
            <a:ext cx="151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Clusters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7539" y="637929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Three Clusters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FCE2A-9A38-2447-A08E-7158F30FC4FD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578921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define dissimilarity?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Implementing hierarchical clustering involves one obvious issue</a:t>
            </a:r>
          </a:p>
          <a:p>
            <a:r>
              <a:rPr lang="en-US" dirty="0"/>
              <a:t>How do we define the dissimilarity, or linkage, between the fused (5,7) cluster and 8?</a:t>
            </a:r>
          </a:p>
          <a:p>
            <a:r>
              <a:rPr lang="en-US" dirty="0"/>
              <a:t>There are four options:</a:t>
            </a:r>
          </a:p>
          <a:p>
            <a:pPr lvl="1"/>
            <a:r>
              <a:rPr lang="en-US" dirty="0"/>
              <a:t>Complete Linkage</a:t>
            </a:r>
          </a:p>
          <a:p>
            <a:pPr lvl="1"/>
            <a:r>
              <a:rPr lang="en-US" dirty="0"/>
              <a:t>Single Linkage</a:t>
            </a:r>
          </a:p>
          <a:p>
            <a:pPr lvl="1"/>
            <a:r>
              <a:rPr lang="en-US" dirty="0"/>
              <a:t>Average Linkage</a:t>
            </a:r>
          </a:p>
          <a:p>
            <a:pPr lvl="1"/>
            <a:r>
              <a:rPr lang="en-US" dirty="0"/>
              <a:t>Centroid Linkage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0139F-B4F9-7D49-B819-80A9D537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87"/>
          <a:stretch/>
        </p:blipFill>
        <p:spPr>
          <a:xfrm>
            <a:off x="5257734" y="3019052"/>
            <a:ext cx="3429065" cy="3342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75F0E-7581-1E4E-A573-4959D5454012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09802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880796" cy="1471923"/>
          </a:xfrm>
        </p:spPr>
        <p:txBody>
          <a:bodyPr/>
          <a:lstStyle/>
          <a:p>
            <a:r>
              <a:rPr lang="en-US" dirty="0"/>
              <a:t>Supervised Learning: both X and Y are known</a:t>
            </a:r>
          </a:p>
          <a:p>
            <a:r>
              <a:rPr lang="en-US" dirty="0"/>
              <a:t>Unsupervised Learning: only X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3" descr="C:\Dropbox\ISLR\Chapter10\SupervisedUn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17" y="2574791"/>
            <a:ext cx="5487173" cy="36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95541" y="6143882"/>
            <a:ext cx="230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Supervised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3946" y="6133281"/>
            <a:ext cx="255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Unsupervised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0A17D-EBE5-DD41-A0ED-0E5A07DDAE22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463118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Linkage Methods: Distance Between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Complete Linkage: </a:t>
            </a:r>
            <a:r>
              <a:rPr lang="en-US" dirty="0"/>
              <a:t>Largest distance between observations</a:t>
            </a:r>
          </a:p>
          <a:p>
            <a:r>
              <a:rPr lang="en-US" b="1" u="sng" dirty="0"/>
              <a:t>Single Linkage: </a:t>
            </a:r>
            <a:r>
              <a:rPr lang="en-US" dirty="0"/>
              <a:t>Smallest distance between observations</a:t>
            </a:r>
          </a:p>
          <a:p>
            <a:r>
              <a:rPr lang="en-US" b="1" u="sng" dirty="0"/>
              <a:t>Average Linkage</a:t>
            </a:r>
            <a:r>
              <a:rPr lang="en-US" b="1" dirty="0"/>
              <a:t>: </a:t>
            </a:r>
            <a:r>
              <a:rPr lang="en-US" dirty="0"/>
              <a:t>Average distance between observations</a:t>
            </a:r>
          </a:p>
          <a:p>
            <a:r>
              <a:rPr lang="en-US" b="1" u="sng" dirty="0"/>
              <a:t>Centroid: </a:t>
            </a:r>
            <a:r>
              <a:rPr lang="en-US" dirty="0"/>
              <a:t>distance (SSE) between centroids of the observations (Ward)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429000" y="5029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810000" y="5105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3657600" y="5867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3276600" y="5410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5334000" y="51816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4953000" y="47244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5715000" y="4648200"/>
            <a:ext cx="76200" cy="76200"/>
          </a:xfrm>
          <a:prstGeom prst="ellipse">
            <a:avLst/>
          </a:prstGeom>
          <a:solidFill>
            <a:schemeClr val="tx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3200400" y="4648200"/>
            <a:ext cx="914400" cy="1600200"/>
          </a:xfrm>
          <a:prstGeom prst="ellips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4800600" y="4419600"/>
            <a:ext cx="1143000" cy="1143000"/>
          </a:xfrm>
          <a:prstGeom prst="ellipse">
            <a:avLst/>
          </a:prstGeom>
          <a:noFill/>
          <a:ln w="1270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3886200" y="4800600"/>
            <a:ext cx="10668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 flipV="1">
            <a:off x="3352800" y="4724400"/>
            <a:ext cx="2400300" cy="762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V="1">
            <a:off x="3505200" y="4800600"/>
            <a:ext cx="15240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3429000" y="4800600"/>
            <a:ext cx="1600200" cy="685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3733800" y="4800600"/>
            <a:ext cx="1295400" cy="1066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 flipV="1">
            <a:off x="3505200" y="5105400"/>
            <a:ext cx="1828800" cy="1524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 flipV="1">
            <a:off x="3886200" y="5181600"/>
            <a:ext cx="1447800" cy="762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H="1">
            <a:off x="3352800" y="5257800"/>
            <a:ext cx="1981200" cy="2286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3733800" y="5257800"/>
            <a:ext cx="1676400" cy="6096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 flipH="1">
            <a:off x="3505200" y="4724400"/>
            <a:ext cx="2209800" cy="381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H="1">
            <a:off x="3733800" y="4724400"/>
            <a:ext cx="1981200" cy="1143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3810000" y="4800600"/>
            <a:ext cx="11430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3657600" y="4876800"/>
            <a:ext cx="1847850" cy="533400"/>
            <a:chOff x="144" y="3072"/>
            <a:chExt cx="1680" cy="576"/>
          </a:xfrm>
        </p:grpSpPr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241" y="3120"/>
              <a:ext cx="1511" cy="480"/>
            </a:xfrm>
            <a:prstGeom prst="line">
              <a:avLst/>
            </a:prstGeom>
            <a:noFill/>
            <a:ln w="12700" cap="sq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1727" y="3072"/>
              <a:ext cx="97" cy="96"/>
            </a:xfrm>
            <a:prstGeom prst="sun">
              <a:avLst>
                <a:gd name="adj" fmla="val 25000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AutoShape 28"/>
            <p:cNvSpPr>
              <a:spLocks noChangeArrowheads="1"/>
            </p:cNvSpPr>
            <p:nvPr/>
          </p:nvSpPr>
          <p:spPr bwMode="auto">
            <a:xfrm>
              <a:off x="144" y="3552"/>
              <a:ext cx="97" cy="96"/>
            </a:xfrm>
            <a:prstGeom prst="sun">
              <a:avLst>
                <a:gd name="adj" fmla="val 25000"/>
              </a:avLst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3810000" y="4800600"/>
            <a:ext cx="1219200" cy="3048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3352800" y="4724400"/>
            <a:ext cx="2362200" cy="762000"/>
          </a:xfrm>
          <a:prstGeom prst="line">
            <a:avLst/>
          </a:prstGeom>
          <a:noFill/>
          <a:ln w="12700" cap="sq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069585-650F-D145-8465-E8D0CB3BCBB3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37070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2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3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Can be Important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8031428" cy="17758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Here we have three clustering results for the same data</a:t>
            </a:r>
          </a:p>
          <a:p>
            <a:r>
              <a:rPr lang="en-US" dirty="0"/>
              <a:t>Complete and average linkage tend to yield evenly sized clusters </a:t>
            </a:r>
          </a:p>
          <a:p>
            <a:r>
              <a:rPr lang="en-US" dirty="0"/>
              <a:t>Single linkage tends to yield extended clusters to which single leaves are fused one by one.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124" y="3278551"/>
            <a:ext cx="6513708" cy="3472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0F8A85-BD0F-3343-A255-67B2A515E7BF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736686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Demonstration – 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C731E-033B-0347-B7AE-5FB566EDAA44}"/>
              </a:ext>
            </a:extLst>
          </p:cNvPr>
          <p:cNvSpPr txBox="1"/>
          <p:nvPr/>
        </p:nvSpPr>
        <p:spPr>
          <a:xfrm>
            <a:off x="869576" y="6418729"/>
            <a:ext cx="2033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DASC 500 Week 8 lecture</a:t>
            </a:r>
          </a:p>
        </p:txBody>
      </p:sp>
    </p:spTree>
    <p:extLst>
      <p:ext uri="{BB962C8B-B14F-4D97-AF65-F5344CB8AC3E}">
        <p14:creationId xmlns:p14="http://schemas.microsoft.com/office/powerpoint/2010/main" val="18164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Issues in Clustering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perform clustering, some decisions must be made: </a:t>
            </a:r>
          </a:p>
          <a:p>
            <a:pPr lvl="1"/>
            <a:r>
              <a:rPr lang="en-US" dirty="0"/>
              <a:t>Should the features first be normalized? i.e. Have the variables centered to have a mean of zero and standard deviation of one.</a:t>
            </a:r>
          </a:p>
          <a:p>
            <a:pPr lvl="1"/>
            <a:r>
              <a:rPr lang="en-US" dirty="0"/>
              <a:t>In case of hierarchical clustering:</a:t>
            </a:r>
          </a:p>
          <a:p>
            <a:pPr lvl="2"/>
            <a:r>
              <a:rPr lang="en-US" dirty="0"/>
              <a:t>What dissimilarity measure should be used?</a:t>
            </a:r>
          </a:p>
          <a:p>
            <a:pPr lvl="2"/>
            <a:r>
              <a:rPr lang="en-US" dirty="0"/>
              <a:t>What type of linkage should be used?</a:t>
            </a:r>
          </a:p>
          <a:p>
            <a:pPr lvl="2"/>
            <a:r>
              <a:rPr lang="en-US" dirty="0"/>
              <a:t>Where should we cut the </a:t>
            </a:r>
            <a:r>
              <a:rPr lang="en-US" dirty="0" err="1"/>
              <a:t>dendogram</a:t>
            </a:r>
            <a:r>
              <a:rPr lang="en-US" dirty="0"/>
              <a:t> in order to obtain clusters?</a:t>
            </a:r>
          </a:p>
          <a:p>
            <a:pPr lvl="1"/>
            <a:r>
              <a:rPr lang="en-US" dirty="0"/>
              <a:t>In case of K-means clustering:</a:t>
            </a:r>
          </a:p>
          <a:p>
            <a:pPr lvl="2"/>
            <a:r>
              <a:rPr lang="en-US" dirty="0"/>
              <a:t>How many clusters should we look for the data?</a:t>
            </a:r>
          </a:p>
          <a:p>
            <a:r>
              <a:rPr lang="en-US" dirty="0"/>
              <a:t>In practice, we try several different choices, and look for the one with the most useful or interpretable solution.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F227A-6AD0-1040-9727-BCC895615210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510934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results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importantly, one must be careful about how the results of a clustering analysis are reported</a:t>
            </a:r>
          </a:p>
          <a:p>
            <a:endParaRPr lang="en-US" dirty="0"/>
          </a:p>
          <a:p>
            <a:r>
              <a:rPr lang="en-US" dirty="0"/>
              <a:t>These results should not be taken as the absolute truth about a data set</a:t>
            </a:r>
          </a:p>
          <a:p>
            <a:endParaRPr lang="en-US" dirty="0"/>
          </a:p>
          <a:p>
            <a:r>
              <a:rPr lang="en-US" dirty="0"/>
              <a:t>Rather, they should constitute a starting point for the developments of a scientific hypothesis and further study, preferably on independent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CE9B0-72C5-E546-A5C4-B7480A5D0137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2231167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K-means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Hierarchical</a:t>
            </a:r>
          </a:p>
          <a:p>
            <a:r>
              <a:rPr lang="en-US" dirty="0"/>
              <a:t>Dimension Reduction</a:t>
            </a:r>
          </a:p>
          <a:p>
            <a:pPr lvl="1"/>
            <a:r>
              <a:rPr lang="en-US" dirty="0"/>
              <a:t>Principal Components Analysis (PCA) Process</a:t>
            </a:r>
          </a:p>
          <a:p>
            <a:pPr lvl="1"/>
            <a:r>
              <a:rPr lang="en-US" dirty="0"/>
              <a:t>PCA Evaluation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932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-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we have no response variable, we assume that differentiation (variance) among observations captures something meaningful in the domain</a:t>
            </a:r>
          </a:p>
          <a:p>
            <a:r>
              <a:rPr lang="en-US" dirty="0"/>
              <a:t>We have a </a:t>
            </a:r>
            <a:r>
              <a:rPr lang="en-US" i="1" dirty="0"/>
              <a:t>p</a:t>
            </a:r>
            <a:r>
              <a:rPr lang="en-US" dirty="0"/>
              <a:t>-dimensional space of features, and assume some are more meaningful than others, but all may contribute something to the interpretation</a:t>
            </a:r>
          </a:p>
          <a:p>
            <a:r>
              <a:rPr lang="en-US" dirty="0"/>
              <a:t>We wish to explain or summarize these differences with </a:t>
            </a:r>
            <a:r>
              <a:rPr lang="en-US" u="sng" dirty="0"/>
              <a:t>as few parameters as possible</a:t>
            </a:r>
            <a:r>
              <a:rPr lang="en-US" dirty="0"/>
              <a:t>. 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7795B-DC75-484A-AF47-40E31685CB45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450633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A40AC1-7665-446E-B480-376D55A92DE9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/>
              <a:t>Overview of Computational Complexities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Use Big-O notation</a:t>
            </a:r>
          </a:p>
          <a:p>
            <a:pPr lvl="1" eaLnBrk="1" hangingPunct="1"/>
            <a:r>
              <a:rPr lang="en-US" altLang="en-US" dirty="0"/>
              <a:t>Upper bounds on computational complexity</a:t>
            </a:r>
          </a:p>
          <a:p>
            <a:pPr lvl="1"/>
            <a:r>
              <a:rPr lang="en-US" altLang="en-US" dirty="0"/>
              <a:t>Performance bounds is based on:             K-Means – O(</a:t>
            </a:r>
            <a:r>
              <a:rPr lang="en-US" altLang="en-US" i="1" dirty="0" err="1"/>
              <a:t>nMKL</a:t>
            </a:r>
            <a:r>
              <a:rPr lang="en-US" altLang="en-US" dirty="0"/>
              <a:t>)</a:t>
            </a:r>
          </a:p>
          <a:p>
            <a:pPr lvl="2" eaLnBrk="1" hangingPunct="1"/>
            <a:r>
              <a:rPr lang="en-US" altLang="en-US" dirty="0"/>
              <a:t>Number of samples</a:t>
            </a:r>
          </a:p>
          <a:p>
            <a:pPr lvl="2"/>
            <a:r>
              <a:rPr lang="en-US" altLang="en-US" dirty="0"/>
              <a:t>Dimensionality of the data</a:t>
            </a:r>
          </a:p>
          <a:p>
            <a:pPr lvl="2" eaLnBrk="1" hangingPunct="1"/>
            <a:r>
              <a:rPr lang="en-US" altLang="en-US" dirty="0"/>
              <a:t>Number of iterations</a:t>
            </a:r>
          </a:p>
          <a:p>
            <a:pPr lvl="2" eaLnBrk="1" hangingPunct="1"/>
            <a:r>
              <a:rPr lang="en-US" altLang="en-US" dirty="0"/>
              <a:t>The number of clusters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A0C64-E1EE-4E42-AA0E-6DE862F6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32" y="4105129"/>
            <a:ext cx="7701699" cy="2475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073C6-E5EF-5041-96A8-DC81A7795B57}"/>
              </a:ext>
            </a:extLst>
          </p:cNvPr>
          <p:cNvSpPr txBox="1"/>
          <p:nvPr/>
        </p:nvSpPr>
        <p:spPr>
          <a:xfrm>
            <a:off x="207389" y="6581001"/>
            <a:ext cx="508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www.geeksforgeeks.org</a:t>
            </a:r>
            <a:r>
              <a:rPr lang="en-US" sz="1200" u="none" dirty="0"/>
              <a:t>/analysis-algorithms-big-o-analysis/</a:t>
            </a:r>
          </a:p>
        </p:txBody>
      </p:sp>
    </p:spTree>
    <p:extLst>
      <p:ext uri="{BB962C8B-B14F-4D97-AF65-F5344CB8AC3E}">
        <p14:creationId xmlns:p14="http://schemas.microsoft.com/office/powerpoint/2010/main" val="221857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Computational Complexity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C6F82-F1E5-1E49-902D-199445A21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40" y="1630144"/>
            <a:ext cx="7022969" cy="42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3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PCA Graphical Explanation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21855-7871-214B-B3D8-E4D2272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39" y="1182028"/>
            <a:ext cx="5074122" cy="5068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5304D9-E5FD-1841-9A2B-09EEA6D43CA3}"/>
              </a:ext>
            </a:extLst>
          </p:cNvPr>
          <p:cNvSpPr txBox="1"/>
          <p:nvPr/>
        </p:nvSpPr>
        <p:spPr>
          <a:xfrm>
            <a:off x="680224" y="6484018"/>
            <a:ext cx="407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none" dirty="0"/>
              <a:t>Muller, Introduction to Machine Learning with Python</a:t>
            </a:r>
          </a:p>
        </p:txBody>
      </p:sp>
    </p:spTree>
    <p:extLst>
      <p:ext uri="{BB962C8B-B14F-4D97-AF65-F5344CB8AC3E}">
        <p14:creationId xmlns:p14="http://schemas.microsoft.com/office/powerpoint/2010/main" val="1493830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don’t have a response variable, you can’t make a function </a:t>
            </a:r>
            <a:r>
              <a:rPr lang="en-US" i="1" dirty="0"/>
              <a:t>f</a:t>
            </a:r>
            <a:r>
              <a:rPr lang="en-US" dirty="0"/>
              <a:t> of inputs to outputs</a:t>
            </a:r>
          </a:p>
          <a:p>
            <a:r>
              <a:rPr lang="en-US" dirty="0"/>
              <a:t>Is there anything you </a:t>
            </a:r>
            <a:r>
              <a:rPr lang="en-US" i="1" dirty="0"/>
              <a:t>can</a:t>
            </a:r>
            <a:r>
              <a:rPr lang="en-US" dirty="0"/>
              <a:t> do with a bunch observations of predictors?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sng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4107F-8F18-DA4C-ABF3-3556982AE6EE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241363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 Intuition – Conceptual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Scale all variables (Z-scaling)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Define a </a:t>
            </a:r>
            <a:r>
              <a:rPr lang="en-US" i="1" dirty="0"/>
              <a:t>first </a:t>
            </a:r>
            <a:r>
              <a:rPr lang="en-US" dirty="0"/>
              <a:t>axis of highest variance in feature-space of the observations (this is </a:t>
            </a:r>
            <a:r>
              <a:rPr lang="en-US" b="1" dirty="0"/>
              <a:t>component 1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we iterate until </a:t>
            </a:r>
            <a:r>
              <a:rPr lang="en-US" i="1" dirty="0"/>
              <a:t>p</a:t>
            </a:r>
            <a:r>
              <a:rPr lang="en-US" dirty="0"/>
              <a:t>-axes are selected:</a:t>
            </a:r>
          </a:p>
          <a:p>
            <a:pPr lvl="1"/>
            <a:r>
              <a:rPr lang="en-US" dirty="0"/>
              <a:t>Pick one of the remaining axes which are orthogonal to all previously selected axes …</a:t>
            </a:r>
          </a:p>
          <a:p>
            <a:pPr lvl="2"/>
            <a:r>
              <a:rPr lang="en-US" dirty="0"/>
              <a:t>…such that this selected axis is the one which has the maximum variance among its </a:t>
            </a:r>
            <a:r>
              <a:rPr lang="en-US" dirty="0" err="1"/>
              <a:t>datapoints</a:t>
            </a:r>
            <a:r>
              <a:rPr lang="en-US" dirty="0"/>
              <a:t>, given the previously-selected axes are fixed</a:t>
            </a:r>
          </a:p>
          <a:p>
            <a:pPr lvl="1"/>
            <a:r>
              <a:rPr lang="en-US" dirty="0"/>
              <a:t>When an axis is selected, </a:t>
            </a:r>
          </a:p>
          <a:p>
            <a:pPr marL="274320" lvl="1" indent="0">
              <a:buNone/>
            </a:pPr>
            <a:r>
              <a:rPr lang="en-US" dirty="0"/>
              <a:t>it is appended to an ordered </a:t>
            </a:r>
          </a:p>
          <a:p>
            <a:pPr marL="274320" lvl="1" indent="0">
              <a:buNone/>
            </a:pPr>
            <a:r>
              <a:rPr lang="en-US" dirty="0"/>
              <a:t>list of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562A3-72B4-544E-A101-1B551DBEE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71"/>
          <a:stretch/>
        </p:blipFill>
        <p:spPr>
          <a:xfrm>
            <a:off x="4694548" y="4645871"/>
            <a:ext cx="4215032" cy="2009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5214DB-B873-D240-9CD5-633FF1F91F44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731544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Intuition – Conceptual (2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successive principal component explains less of the variance in the data</a:t>
            </a:r>
          </a:p>
          <a:p>
            <a:r>
              <a:rPr lang="en-US" dirty="0"/>
              <a:t>A “scree” plot can be used to visualize the variance explained by the </a:t>
            </a:r>
            <a:r>
              <a:rPr lang="en-US" i="1" dirty="0"/>
              <a:t>k</a:t>
            </a:r>
            <a:r>
              <a:rPr lang="en-US" baseline="30000" dirty="0"/>
              <a:t>th</a:t>
            </a:r>
            <a:r>
              <a:rPr lang="en-US" dirty="0"/>
              <a:t> component (or cumulative explanation of variance by the k components so far)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574" y="3705185"/>
            <a:ext cx="5800725" cy="277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D6A3EB-E2E0-A740-B25B-CD232F49D6D5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430022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Interpretation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projection of the observations into the first k principal components (1..k) represent a </a:t>
            </a:r>
            <a:r>
              <a:rPr lang="en-US" dirty="0" err="1"/>
              <a:t>lossy</a:t>
            </a:r>
            <a:r>
              <a:rPr lang="en-US" dirty="0"/>
              <a:t> approximation of the dataset</a:t>
            </a:r>
          </a:p>
          <a:p>
            <a:r>
              <a:rPr lang="en-US" dirty="0"/>
              <a:t>In this reduced space, fewer parameters are used to approximate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077416-7AAF-2342-9A95-5BFEB76D8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1637" y="3705185"/>
            <a:ext cx="5800725" cy="277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15382-4155-6648-82A8-5FC043FD365D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1252000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–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9389" cy="4876800"/>
          </a:xfrm>
        </p:spPr>
        <p:txBody>
          <a:bodyPr/>
          <a:lstStyle/>
          <a:p>
            <a:r>
              <a:rPr lang="en-US" dirty="0"/>
              <a:t>Visualize important data relationships (in 2D)</a:t>
            </a:r>
          </a:p>
          <a:p>
            <a:endParaRPr lang="en-US" dirty="0"/>
          </a:p>
          <a:p>
            <a:r>
              <a:rPr lang="en-US" dirty="0"/>
              <a:t>Compression </a:t>
            </a:r>
            <a:br>
              <a:rPr lang="en-US" dirty="0"/>
            </a:br>
            <a:r>
              <a:rPr lang="en-US" dirty="0"/>
              <a:t>(reduce number of features from </a:t>
            </a:r>
            <a:r>
              <a:rPr lang="en-US" i="1" dirty="0"/>
              <a:t>p</a:t>
            </a:r>
            <a:r>
              <a:rPr lang="en-US" dirty="0"/>
              <a:t> to </a:t>
            </a:r>
            <a:r>
              <a:rPr lang="en-US" i="1" dirty="0"/>
              <a:t>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75" y="4038600"/>
            <a:ext cx="4882776" cy="250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47226" y="4884142"/>
            <a:ext cx="305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none" dirty="0"/>
              <a:t>Mitigate </a:t>
            </a:r>
            <a:br>
              <a:rPr lang="en-US" sz="2400" u="none" dirty="0"/>
            </a:br>
            <a:r>
              <a:rPr lang="en-US" sz="2400" u="none" dirty="0"/>
              <a:t>Collinear Features</a:t>
            </a:r>
            <a:br>
              <a:rPr lang="en-US" sz="2400" u="none" dirty="0"/>
            </a:br>
            <a:r>
              <a:rPr lang="en-US" sz="2400" u="none" dirty="0"/>
              <a:t>before model fitting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B2E33-9AB4-DF4A-8748-DF98BA897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18489"/>
            <a:ext cx="3935691" cy="3220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76A69-57B5-2D42-BFBD-CFFCECEF15B1}"/>
              </a:ext>
            </a:extLst>
          </p:cNvPr>
          <p:cNvSpPr txBox="1"/>
          <p:nvPr/>
        </p:nvSpPr>
        <p:spPr>
          <a:xfrm>
            <a:off x="1036948" y="6525705"/>
            <a:ext cx="796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u="none" dirty="0"/>
              <a:t>http://</a:t>
            </a:r>
            <a:r>
              <a:rPr lang="en-US" sz="900" u="none" dirty="0" err="1"/>
              <a:t>www.sthda.com</a:t>
            </a:r>
            <a:r>
              <a:rPr lang="en-US" sz="900" u="none" dirty="0"/>
              <a:t>/</a:t>
            </a:r>
            <a:r>
              <a:rPr lang="en-US" sz="900" u="none" dirty="0" err="1"/>
              <a:t>english</a:t>
            </a:r>
            <a:r>
              <a:rPr lang="en-US" sz="900" u="none" dirty="0"/>
              <a:t>/articles/31-principal-component-methods-in-r-practical-guide/112-pca-principal-component-analysis-essentials/</a:t>
            </a:r>
          </a:p>
        </p:txBody>
      </p:sp>
    </p:spTree>
    <p:extLst>
      <p:ext uri="{BB962C8B-B14F-4D97-AF65-F5344CB8AC3E}">
        <p14:creationId xmlns:p14="http://schemas.microsoft.com/office/powerpoint/2010/main" val="3628067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Big Picture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K-means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Hierarchical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Dimension Reduction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Principal Components Analysis (PCA) Process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PCA Evaluation</a:t>
            </a:r>
          </a:p>
          <a:p>
            <a:r>
              <a:rPr lang="en-US" dirty="0"/>
              <a:t>Anomaly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078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9B88F-7479-E747-90EC-65BBAC5A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578" y="1249468"/>
            <a:ext cx="6184788" cy="4382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AED47-6D0D-EE40-9AAA-8767710FF8E5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medium.com</a:t>
            </a:r>
            <a:r>
              <a:rPr lang="en-US" sz="1200" u="none" dirty="0"/>
              <a:t>/</a:t>
            </a:r>
            <a:r>
              <a:rPr lang="en-US" sz="1200" u="none" dirty="0" err="1"/>
              <a:t>learningdatascience</a:t>
            </a:r>
            <a:r>
              <a:rPr lang="en-US" sz="1200" u="none" dirty="0"/>
              <a:t>/anomaly-detection-techniques-in-python-50f650c75aaf</a:t>
            </a:r>
          </a:p>
        </p:txBody>
      </p:sp>
    </p:spTree>
    <p:extLst>
      <p:ext uri="{BB962C8B-B14F-4D97-AF65-F5344CB8AC3E}">
        <p14:creationId xmlns:p14="http://schemas.microsoft.com/office/powerpoint/2010/main" val="3758994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Definitions:</a:t>
            </a:r>
            <a:endParaRPr lang="en-US" b="0" dirty="0"/>
          </a:p>
          <a:p>
            <a:r>
              <a:rPr lang="en-US" b="0" dirty="0"/>
              <a:t>An </a:t>
            </a:r>
            <a:r>
              <a:rPr lang="en-US" dirty="0"/>
              <a:t>outlier </a:t>
            </a:r>
            <a:r>
              <a:rPr lang="en-US" b="0" dirty="0"/>
              <a:t>is an observation with at least one variable having an unusual value.</a:t>
            </a:r>
          </a:p>
          <a:p>
            <a:r>
              <a:rPr lang="en-US" b="0" dirty="0"/>
              <a:t>A </a:t>
            </a:r>
            <a:r>
              <a:rPr lang="en-US" dirty="0"/>
              <a:t>univariate outlier </a:t>
            </a:r>
            <a:r>
              <a:rPr lang="en-US" b="0" dirty="0"/>
              <a:t>is an observation with a variable that has an unusual value.</a:t>
            </a:r>
          </a:p>
          <a:p>
            <a:r>
              <a:rPr lang="en-US" b="0" dirty="0"/>
              <a:t>A </a:t>
            </a:r>
            <a:r>
              <a:rPr lang="en-US" dirty="0"/>
              <a:t>multivariate outlier </a:t>
            </a:r>
            <a:r>
              <a:rPr lang="en-US" b="0" dirty="0"/>
              <a:t>is an observation with at least two variables having unusual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medium.com</a:t>
            </a:r>
            <a:r>
              <a:rPr lang="en-US" sz="1200" u="none" dirty="0"/>
              <a:t>/</a:t>
            </a:r>
            <a:r>
              <a:rPr lang="en-US" sz="1200" u="none" dirty="0" err="1"/>
              <a:t>learningdatascience</a:t>
            </a:r>
            <a:r>
              <a:rPr lang="en-US" sz="1200" u="none" dirty="0"/>
              <a:t>/anomaly-detection-techniques-in-python-50f650c75aaf</a:t>
            </a:r>
          </a:p>
        </p:txBody>
      </p:sp>
    </p:spTree>
    <p:extLst>
      <p:ext uri="{BB962C8B-B14F-4D97-AF65-F5344CB8AC3E}">
        <p14:creationId xmlns:p14="http://schemas.microsoft.com/office/powerpoint/2010/main" val="873062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b="0" dirty="0"/>
              <a:t>Bank fraud</a:t>
            </a:r>
          </a:p>
          <a:p>
            <a:r>
              <a:rPr lang="en-US" b="0" dirty="0"/>
              <a:t>Medical problems</a:t>
            </a:r>
          </a:p>
          <a:p>
            <a:r>
              <a:rPr lang="en-US" b="0" dirty="0"/>
              <a:t>Monitoring where speed is of the essence</a:t>
            </a:r>
          </a:p>
          <a:p>
            <a:pPr lvl="1"/>
            <a:r>
              <a:rPr lang="en-US" dirty="0"/>
              <a:t>Cyber defense</a:t>
            </a:r>
          </a:p>
          <a:p>
            <a:pPr lvl="1"/>
            <a:r>
              <a:rPr lang="en-US" b="0" dirty="0"/>
              <a:t>Process monitoring for s</a:t>
            </a:r>
            <a:r>
              <a:rPr lang="en-US" dirty="0"/>
              <a:t>tructural defect or </a:t>
            </a:r>
            <a:r>
              <a:rPr lang="en-US" b="0" dirty="0"/>
              <a:t>component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376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Techniques:</a:t>
            </a:r>
            <a:endParaRPr lang="en-US" b="0" dirty="0"/>
          </a:p>
          <a:p>
            <a:pPr lvl="1"/>
            <a:r>
              <a:rPr lang="en-US" dirty="0"/>
              <a:t>Density-Based Spatial Clustering of Applications with Noise </a:t>
            </a:r>
            <a:r>
              <a:rPr lang="en-US" b="0" dirty="0"/>
              <a:t>(DBSCAN)</a:t>
            </a:r>
          </a:p>
          <a:p>
            <a:pPr lvl="1"/>
            <a:r>
              <a:rPr lang="en-US" b="0" dirty="0"/>
              <a:t>Isolation Forests</a:t>
            </a:r>
          </a:p>
          <a:p>
            <a:pPr lvl="1"/>
            <a:r>
              <a:rPr lang="en-US" b="0" dirty="0"/>
              <a:t>Local Outlier Factor</a:t>
            </a:r>
          </a:p>
          <a:p>
            <a:pPr lvl="1"/>
            <a:r>
              <a:rPr lang="en-US" b="0" dirty="0"/>
              <a:t>Elliptic Envelope</a:t>
            </a:r>
          </a:p>
          <a:p>
            <a:pPr lvl="1"/>
            <a:r>
              <a:rPr lang="en-US" b="0" dirty="0"/>
              <a:t>One-Class Support Vector Machines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medium.com</a:t>
            </a:r>
            <a:r>
              <a:rPr lang="en-US" sz="1200" u="none" dirty="0"/>
              <a:t>/</a:t>
            </a:r>
            <a:r>
              <a:rPr lang="en-US" sz="1200" u="none" dirty="0" err="1"/>
              <a:t>learningdatascience</a:t>
            </a:r>
            <a:r>
              <a:rPr lang="en-US" sz="1200" u="none" dirty="0"/>
              <a:t>/anomaly-detection-techniques-in-python-50f650c75aaf</a:t>
            </a:r>
          </a:p>
        </p:txBody>
      </p:sp>
    </p:spTree>
    <p:extLst>
      <p:ext uri="{BB962C8B-B14F-4D97-AF65-F5344CB8AC3E}">
        <p14:creationId xmlns:p14="http://schemas.microsoft.com/office/powerpoint/2010/main" val="1631790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Density-Based Spatial Clustering of Applications with Noise </a:t>
            </a:r>
            <a:r>
              <a:rPr lang="en-US" b="0" dirty="0"/>
              <a:t>(DBSCAN)</a:t>
            </a:r>
          </a:p>
          <a:p>
            <a:pPr lvl="1"/>
            <a:r>
              <a:rPr lang="en-US" dirty="0"/>
              <a:t>This is a clustering algorithm (an alternative to K-Means) that clusters points together and identifies any points not belonging to a cluster as outliers. </a:t>
            </a:r>
          </a:p>
          <a:p>
            <a:pPr lvl="1"/>
            <a:r>
              <a:rPr lang="en-US" dirty="0"/>
              <a:t>It’s like K-means, except the number of clusters does not need to be specified in advance.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medium.com</a:t>
            </a:r>
            <a:r>
              <a:rPr lang="en-US" sz="1200" u="none" dirty="0"/>
              <a:t>/</a:t>
            </a:r>
            <a:r>
              <a:rPr lang="en-US" sz="1200" u="none" dirty="0" err="1"/>
              <a:t>learningdatascience</a:t>
            </a:r>
            <a:r>
              <a:rPr lang="en-US" sz="1200" u="none" dirty="0"/>
              <a:t>/anomaly-detection-techniques-in-python-50f650c75aaf</a:t>
            </a:r>
          </a:p>
        </p:txBody>
      </p:sp>
    </p:spTree>
    <p:extLst>
      <p:ext uri="{BB962C8B-B14F-4D97-AF65-F5344CB8AC3E}">
        <p14:creationId xmlns:p14="http://schemas.microsoft.com/office/powerpoint/2010/main" val="378798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without a response variable, you can still look at relationships within the observations</a:t>
            </a:r>
          </a:p>
          <a:p>
            <a:r>
              <a:rPr lang="en-US" dirty="0"/>
              <a:t>There are a few things you can do without a response variable - including: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Lump similar observations together: Clustering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Compress data by substituting cluster centers and distributions for observations:  Clustering / Mixture models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Interpret &amp; visualize relationships among observations through linear algebraic manipulations (rotations of the feature axes): PCA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Compress data through dimensionality reduction:  PCA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FFCA10-EE3F-AF4E-9EA4-E5CA2D91A1E4}" type="slidenum">
              <a:rPr kumimoji="0" lang="en-US" sz="1400" b="1" i="0" u="sng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1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013D8-3BF4-434A-91D5-F6C57C99BC09}"/>
              </a:ext>
            </a:extLst>
          </p:cNvPr>
          <p:cNvSpPr txBox="1"/>
          <p:nvPr/>
        </p:nvSpPr>
        <p:spPr>
          <a:xfrm>
            <a:off x="0" y="6604084"/>
            <a:ext cx="5997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0" u="none" dirty="0"/>
              <a:t>Slide from Dr. Brett </a:t>
            </a:r>
            <a:r>
              <a:rPr lang="en-US" sz="1050" b="0" u="none" dirty="0" err="1"/>
              <a:t>Borghetti</a:t>
            </a:r>
            <a:r>
              <a:rPr lang="en-US" sz="1050" b="0" u="none" dirty="0"/>
              <a:t>, AFIT/ENG CSCE 623 Statistical Machine Learning course, 2019SP</a:t>
            </a:r>
            <a:endParaRPr lang="en-US" sz="700" u="none" dirty="0"/>
          </a:p>
        </p:txBody>
      </p:sp>
    </p:spTree>
    <p:extLst>
      <p:ext uri="{BB962C8B-B14F-4D97-AF65-F5344CB8AC3E}">
        <p14:creationId xmlns:p14="http://schemas.microsoft.com/office/powerpoint/2010/main" val="4450701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DBSCAN Method</a:t>
            </a:r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towardsdatascience.com</a:t>
            </a:r>
            <a:r>
              <a:rPr lang="en-US" sz="1200" u="none" dirty="0"/>
              <a:t>/best-clustering-algorithms-for-anomaly-detection-d5b7412537c8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556E7-12D7-054A-BE31-F36D8FEF5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09" y="2355313"/>
            <a:ext cx="7009091" cy="32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43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DBSCAN Method</a:t>
            </a:r>
            <a:endParaRPr lang="en-US" b="0" dirty="0"/>
          </a:p>
          <a:p>
            <a:pPr lvl="1"/>
            <a:r>
              <a:rPr lang="en-US" b="0" dirty="0"/>
              <a:t>Use algorithm to assign most points to logical clusters</a:t>
            </a:r>
          </a:p>
          <a:p>
            <a:pPr lvl="1"/>
            <a:r>
              <a:rPr lang="en-US" b="0" dirty="0"/>
              <a:t>Randomly select a point not already assigned to a cluster or designated as an outlier. </a:t>
            </a:r>
          </a:p>
          <a:p>
            <a:pPr lvl="1"/>
            <a:r>
              <a:rPr lang="en-US" b="0" dirty="0"/>
              <a:t>Determine if it’s a core point by seeing if there are at least </a:t>
            </a:r>
            <a:r>
              <a:rPr lang="en-US" b="0" i="1" dirty="0" err="1"/>
              <a:t>min_samples</a:t>
            </a:r>
            <a:r>
              <a:rPr lang="en-US" b="0" dirty="0"/>
              <a:t> points around it within </a:t>
            </a:r>
            <a:r>
              <a:rPr lang="en-US" b="0" i="1" dirty="0"/>
              <a:t>epsilon</a:t>
            </a:r>
            <a:r>
              <a:rPr lang="en-US" b="0" dirty="0"/>
              <a:t> distance.</a:t>
            </a:r>
          </a:p>
          <a:p>
            <a:pPr lvl="1"/>
            <a:r>
              <a:rPr lang="en-US" b="0" dirty="0"/>
              <a:t>Create a cluster of this core point and all points within </a:t>
            </a:r>
            <a:r>
              <a:rPr lang="en-US" b="0" i="1" dirty="0"/>
              <a:t>epsilon</a:t>
            </a:r>
            <a:r>
              <a:rPr lang="en-US" b="0" dirty="0"/>
              <a:t> distance of it (all directly reachable points).</a:t>
            </a:r>
          </a:p>
          <a:p>
            <a:pPr lvl="1"/>
            <a:r>
              <a:rPr lang="en-US" b="0" dirty="0"/>
              <a:t>Find all points that are near the new cluster, assign a score to </a:t>
            </a:r>
            <a:r>
              <a:rPr lang="en-US" b="0" dirty="0" err="1"/>
              <a:t>datapoint</a:t>
            </a:r>
            <a:endParaRPr lang="en-US" b="0" dirty="0"/>
          </a:p>
          <a:p>
            <a:pPr lvl="1"/>
            <a:r>
              <a:rPr lang="en-US" dirty="0"/>
              <a:t>Repeat for other points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medium.com</a:t>
            </a:r>
            <a:r>
              <a:rPr lang="en-US" sz="1200" u="none" dirty="0"/>
              <a:t>/</a:t>
            </a:r>
            <a:r>
              <a:rPr lang="en-US" sz="1200" u="none" dirty="0" err="1"/>
              <a:t>learningdatascience</a:t>
            </a:r>
            <a:r>
              <a:rPr lang="en-US" sz="1200" u="none" dirty="0"/>
              <a:t>/anomaly-detection-techniques-in-python-50f650c75aaf</a:t>
            </a:r>
          </a:p>
        </p:txBody>
      </p:sp>
    </p:spTree>
    <p:extLst>
      <p:ext uri="{BB962C8B-B14F-4D97-AF65-F5344CB8AC3E}">
        <p14:creationId xmlns:p14="http://schemas.microsoft.com/office/powerpoint/2010/main" val="505588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76873" y="6524625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scikit-learn.org</a:t>
            </a:r>
            <a:r>
              <a:rPr lang="en-US" sz="1200" u="none" dirty="0"/>
              <a:t>/stable/</a:t>
            </a:r>
            <a:r>
              <a:rPr lang="en-US" sz="1200" u="none" dirty="0" err="1"/>
              <a:t>auto_examples</a:t>
            </a:r>
            <a:r>
              <a:rPr lang="en-US" sz="1200" u="none" dirty="0"/>
              <a:t>/miscellaneous/</a:t>
            </a:r>
            <a:r>
              <a:rPr lang="en-US" sz="1200" u="none" dirty="0" err="1"/>
              <a:t>plot_anomaly_comparison.html</a:t>
            </a:r>
            <a:endParaRPr lang="en-US" sz="1200" u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DA46CC-34F4-A74E-8279-5A5D21DFC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738" y="1026054"/>
            <a:ext cx="4709565" cy="53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37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Anomaly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4375"/>
          </a:xfrm>
        </p:spPr>
        <p:txBody>
          <a:bodyPr>
            <a:normAutofit/>
          </a:bodyPr>
          <a:lstStyle/>
          <a:p>
            <a:r>
              <a:rPr lang="en-US" dirty="0"/>
              <a:t>Python Demo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311FC-C2EE-F34C-A877-7A8E45ED6DEF}"/>
              </a:ext>
            </a:extLst>
          </p:cNvPr>
          <p:cNvSpPr/>
          <p:nvPr/>
        </p:nvSpPr>
        <p:spPr>
          <a:xfrm>
            <a:off x="287266" y="6247626"/>
            <a:ext cx="7798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none" dirty="0"/>
              <a:t>https://</a:t>
            </a:r>
            <a:r>
              <a:rPr lang="en-US" sz="1200" u="none" dirty="0" err="1"/>
              <a:t>www.datatechnotes.com</a:t>
            </a:r>
            <a:r>
              <a:rPr lang="en-US" sz="1200" u="none" dirty="0"/>
              <a:t>/2020/04/anomaly-detection-with-</a:t>
            </a:r>
            <a:r>
              <a:rPr lang="en-US" sz="1200" u="none" dirty="0" err="1"/>
              <a:t>dbscan</a:t>
            </a:r>
            <a:r>
              <a:rPr lang="en-US" sz="1200" u="none" dirty="0"/>
              <a:t>-in-</a:t>
            </a:r>
            <a:r>
              <a:rPr lang="en-US" sz="1200" u="none" dirty="0" err="1"/>
              <a:t>python.html</a:t>
            </a:r>
            <a:endParaRPr lang="en-US" sz="1200" u="none" dirty="0"/>
          </a:p>
        </p:txBody>
      </p:sp>
    </p:spTree>
    <p:extLst>
      <p:ext uri="{BB962C8B-B14F-4D97-AF65-F5344CB8AC3E}">
        <p14:creationId xmlns:p14="http://schemas.microsoft.com/office/powerpoint/2010/main" val="38735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1D2FF-A3D6-B346-B846-16D52B6E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4" y="2090414"/>
            <a:ext cx="6987822" cy="30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/>
              <a:t>Concept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8017B-46A2-FA40-90BF-D336E8B0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4" y="1389241"/>
            <a:ext cx="8286044" cy="460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15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3629"/>
          </a:xfrm>
        </p:spPr>
        <p:txBody>
          <a:bodyPr>
            <a:normAutofit/>
          </a:bodyPr>
          <a:lstStyle/>
          <a:p>
            <a:pPr algn="ctr"/>
            <a:r>
              <a:rPr lang="en-US" sz="2900" i="0" dirty="0" err="1"/>
              <a:t>Scikit</a:t>
            </a:r>
            <a:r>
              <a:rPr lang="en-US" sz="2900" i="0" dirty="0"/>
              <a:t>-Learn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5B89A-FDA6-6D4F-A926-B10F8D25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22" y="1261214"/>
            <a:ext cx="8048978" cy="50182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1BE55D-EFAF-3D4B-8C8D-C39D5C1BBF4A}"/>
              </a:ext>
            </a:extLst>
          </p:cNvPr>
          <p:cNvSpPr/>
          <p:nvPr/>
        </p:nvSpPr>
        <p:spPr>
          <a:xfrm>
            <a:off x="3256844" y="6161557"/>
            <a:ext cx="55597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u="none" dirty="0"/>
              <a:t>Click on each to see documentation</a:t>
            </a:r>
          </a:p>
          <a:p>
            <a:endParaRPr lang="en-US" sz="1100" u="none" dirty="0"/>
          </a:p>
          <a:p>
            <a:r>
              <a:rPr lang="en-US" sz="1100" u="none" dirty="0"/>
              <a:t>https://</a:t>
            </a:r>
            <a:r>
              <a:rPr lang="en-US" sz="1100" u="none" dirty="0" err="1"/>
              <a:t>scikit-learn.org</a:t>
            </a:r>
            <a:r>
              <a:rPr lang="en-US" sz="1100" u="none" dirty="0"/>
              <a:t>/stable/tutorial/</a:t>
            </a:r>
            <a:r>
              <a:rPr lang="en-US" sz="1100" u="none" dirty="0" err="1"/>
              <a:t>machine_learning_map</a:t>
            </a:r>
            <a:r>
              <a:rPr lang="en-US" sz="1100" u="none" dirty="0"/>
              <a:t>/</a:t>
            </a:r>
            <a:r>
              <a:rPr lang="en-US" sz="1100" u="none" dirty="0" err="1"/>
              <a:t>index.html</a:t>
            </a:r>
            <a:endParaRPr lang="en-US" sz="1100" u="none" dirty="0"/>
          </a:p>
        </p:txBody>
      </p:sp>
    </p:spTree>
    <p:extLst>
      <p:ext uri="{BB962C8B-B14F-4D97-AF65-F5344CB8AC3E}">
        <p14:creationId xmlns:p14="http://schemas.microsoft.com/office/powerpoint/2010/main" val="15907328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VIDEO_FILES_RECORD" val="&lt;Videos&gt;&lt;Video Name=&quot;FLV_287_1_63926.flv&quot; Position=&quot;1&quot; SlideID=&quot;287&quot;/&gt;&lt;Video Name=&quot;FLV_256_1_23244.flv&quot; Position=&quot;1&quot; SlideID=&quot;256&quot;/&gt;&lt;Video Name=&quot;FLV_256_1_17255.flv&quot; Position=&quot;1&quot; SlideID=&quot;256&quot;/&gt;&lt;Video Name=&quot;FLV_256_1_33907.flv&quot; Position=&quot;1&quot; SlideID=&quot;256&quot;/&gt;&lt;/Videos&gt;&#10;"/>
  <p:tag name="MMPROD_UIDATA" val="&lt;database version=&quot;7.0&quot;&gt;&lt;object type=&quot;1&quot; unique_id=&quot;10001&quot;&gt;&lt;property id=&quot;20141&quot; value=&quot;01 Course Intro&quot;/&gt;&lt;property id=&quot;20148&quot; value=&quot;5&quot;/&gt;&lt;property id=&quot;20184&quot; value=&quot;7&quot;/&gt;&lt;property id=&quot;20226&quot; value=&quot;I:\My Documents\Faculty\Courses\SENG 640, SP13\02. Lecture Materials\01 Course Intro.pptx&quot;/&gt;&lt;property id=&quot;20250&quot; value=&quot;7&quot;/&gt;&lt;property id=&quot;20251&quot; value=&quot;0&quot;/&gt;&lt;property id=&quot;20259&quot; value=&quot;0&quot;/&gt;&lt;property id=&quot;20501&quot; value=&quot;I:\My Documents\Faculty\Courses\SENG 640, SP13\02. Lecture Materials\&quot;/&gt;&lt;object type=&quot;2&quot; unique_id=&quot;10002&quot;&gt;&lt;object type=&quot;3&quot; unique_id=&quot;10003&quot;&gt;&lt;property id=&quot;20148&quot; value=&quot;5&quot;/&gt;&lt;property id=&quot;20300&quot; value=&quot;Slide 1 - &amp;quot;System Architecture&amp;#x0D;&amp;#x0A;SENG 640&amp;quot;&quot;/&gt;&lt;property id=&quot;20303&quot; value=&quot;-1&quot;/&gt;&lt;property id=&quot;20307&quot; value=&quot;256&quot;/&gt;&lt;property id=&quot;20309&quot; value=&quot;-1&quot;/&gt;&lt;/object&gt;&lt;object type=&quot;3&quot; unique_id=&quot;10004&quot;&gt;&lt;property id=&quot;20148&quot; value=&quot;5&quot;/&gt;&lt;property id=&quot;20300&quot; value=&quot;Slide 2 - &amp;quot;Agenda&amp;quot;&quot;/&gt;&lt;property id=&quot;20303&quot; value=&quot;-1&quot;/&gt;&lt;property id=&quot;20307&quot; value=&quot;287&quot;/&gt;&lt;property id=&quot;20308&quot; value=&quot;FLV_287_2_55915.flv&quot;/&gt;&lt;property id=&quot;20309&quot; value=&quot;-1&quot;/&gt;&lt;property id=&quot;20311&quot; value=&quot;0,3356&quot;/&gt;&lt;property id=&quot;20314&quot; value=&quot;0&quot;/&gt;&lt;property id=&quot;20315&quot; value=&quot;0&quot;/&gt;&lt;property id=&quot;20316&quot; value=&quot;3356&quot;/&gt;&lt;/object&gt;&lt;object type=&quot;3&quot; unique_id=&quot;10005&quot;&gt;&lt;property id=&quot;20148&quot; value=&quot;5&quot;/&gt;&lt;property id=&quot;20300&quot; value=&quot;Slide 3 - &amp;quot;Syllabus - Overview&amp;quot;&quot;/&gt;&lt;property id=&quot;20303&quot; value=&quot;-1&quot;/&gt;&lt;property id=&quot;20307&quot; value=&quot;297&quot;/&gt;&lt;property id=&quot;20309&quot; value=&quot;-1&quot;/&gt;&lt;/object&gt;&lt;object type=&quot;3&quot; unique_id=&quot;10006&quot;&gt;&lt;property id=&quot;20148&quot; value=&quot;5&quot;/&gt;&lt;property id=&quot;20300&quot; value=&quot;Slide 4 - &amp;quot;Syllabus - Materials&amp;quot;&quot;/&gt;&lt;property id=&quot;20303&quot; value=&quot;-1&quot;/&gt;&lt;property id=&quot;20307&quot; value=&quot;298&quot;/&gt;&lt;property id=&quot;20309&quot; value=&quot;-1&quot;/&gt;&lt;/object&gt;&lt;object type=&quot;3&quot; unique_id=&quot;10007&quot;&gt;&lt;property id=&quot;20148&quot; value=&quot;5&quot;/&gt;&lt;property id=&quot;20300&quot; value=&quot;Slide 5 - &amp;quot;Syllabus – Learning Outcomes&amp;quot;&quot;/&gt;&lt;property id=&quot;20303&quot; value=&quot;-1&quot;/&gt;&lt;property id=&quot;20307&quot; value=&quot;299&quot;/&gt;&lt;property id=&quot;20309&quot; value=&quot;-1&quot;/&gt;&lt;/object&gt;&lt;object type=&quot;3&quot; unique_id=&quot;10008&quot;&gt;&lt;property id=&quot;20148&quot; value=&quot;5&quot;/&gt;&lt;property id=&quot;20300&quot; value=&quot;Slide 6 - &amp;quot;Syllabus – Grading&amp;quot;&quot;/&gt;&lt;property id=&quot;20303&quot; value=&quot;-1&quot;/&gt;&lt;property id=&quot;20307&quot; value=&quot;300&quot;/&gt;&lt;property id=&quot;20309&quot; value=&quot;-1&quot;/&gt;&lt;/object&gt;&lt;object type=&quot;3&quot; unique_id=&quot;10009&quot;&gt;&lt;property id=&quot;20148&quot; value=&quot;5&quot;/&gt;&lt;property id=&quot;20300&quot; value=&quot;Slide 7 - &amp;quot;Syllabus – Schedule/DL&amp;quot;&quot;/&gt;&lt;property id=&quot;20303&quot; value=&quot;-1&quot;/&gt;&lt;property id=&quot;20307&quot; value=&quot;301&quot;/&gt;&lt;property id=&quot;20309&quot; value=&quot;-1&quot;/&gt;&lt;/object&gt;&lt;object type=&quot;3&quot; unique_id=&quot;10010&quot;&gt;&lt;property id=&quot;20148&quot; value=&quot;5&quot;/&gt;&lt;property id=&quot;20300&quot; value=&quot;Slide 8 - &amp;quot;Homework Project&amp;quot;&quot;/&gt;&lt;property id=&quot;20303&quot; value=&quot;-1&quot;/&gt;&lt;property id=&quot;20307&quot; value=&quot;302&quot;/&gt;&lt;property id=&quot;20309&quot; value=&quot;-1&quot;/&gt;&lt;/object&gt;&lt;object type=&quot;3&quot; unique_id=&quot;10011&quot;&gt;&lt;property id=&quot;20148&quot; value=&quot;5&quot;/&gt;&lt;property id=&quot;20300&quot; value=&quot;Slide 9 - &amp;quot;Homework Project&amp;quot;&quot;/&gt;&lt;property id=&quot;20303&quot; value=&quot;-1&quot;/&gt;&lt;property id=&quot;20307&quot; value=&quot;303&quot;/&gt;&lt;property id=&quot;20309&quot; value=&quot;-1&quot;/&gt;&lt;/object&gt;&lt;object type=&quot;3&quot; unique_id=&quot;10012&quot;&gt;&lt;property id=&quot;20148&quot; value=&quot;5&quot;/&gt;&lt;property id=&quot;20300&quot; value=&quot;Slide 10 - &amp;quot;Homework Template&amp;quot;&quot;/&gt;&lt;property id=&quot;20303&quot; value=&quot;-1&quot;/&gt;&lt;property id=&quot;20307&quot; value=&quot;304&quot;/&gt;&lt;property id=&quot;20309&quot; value=&quot;-1&quot;/&gt;&lt;/object&gt;&lt;object type=&quot;3&quot; unique_id=&quot;10013&quot;&gt;&lt;property id=&quot;20148&quot; value=&quot;5&quot;/&gt;&lt;property id=&quot;20300&quot; value=&quot;Slide 11 - &amp;quot;Software Tool&amp;quot;&quot;/&gt;&lt;property id=&quot;20303&quot; value=&quot;-1&quot;/&gt;&lt;property id=&quot;20307&quot; value=&quot;294&quot;/&gt;&lt;property id=&quot;20309&quot; value=&quot;-1&quot;/&gt;&lt;/object&gt;&lt;object type=&quot;3&quot; unique_id=&quot;10014&quot;&gt;&lt;property id=&quot;20148&quot; value=&quot;5&quot;/&gt;&lt;property id=&quot;20300&quot; value=&quot;Slide 12 - &amp;quot;Software Tool&amp;quot;&quot;/&gt;&lt;property id=&quot;20303&quot; value=&quot;-1&quot;/&gt;&lt;property id=&quot;20307&quot; value=&quot;305&quot;/&gt;&lt;property id=&quot;20309&quot; value=&quot;-1&quot;/&gt;&lt;/object&gt;&lt;object type=&quot;3&quot; unique_id=&quot;10015&quot;&gt;&lt;property id=&quot;20148&quot; value=&quot;5&quot;/&gt;&lt;property id=&quot;20300&quot; value=&quot;Slide 13 - &amp;quot;Summary&amp;quot;&quot;/&gt;&lt;property id=&quot;20303&quot; value=&quot;-1&quot;/&gt;&lt;property id=&quot;20307&quot; value=&quot;296&quot;/&gt;&lt;property id=&quot;20309&quot; value=&quot;-1&quot;/&gt;&lt;/object&gt;&lt;/object&gt;&lt;object type=&quot;8&quot; unique_id=&quot;10030&quot;&gt;&lt;/object&gt;&lt;object type=&quot;10&quot; unique_id=&quot;10391&quot;&gt;&lt;object type=&quot;11&quot; unique_id=&quot;10392&quot;&gt;&lt;/object&gt;&lt;object type=&quot;13&quot; unique_id=&quot;10394&quot;&gt;&lt;/object&gt;&lt;/object&gt;&lt;object type=&quot;4&quot; unique_id=&quot;10393&quot;&gt;&lt;/object&gt;&lt;/object&gt;&lt;/database&gt;"/>
  <p:tag name="MMPROD_THEME_BG_IMAGE" val=""/>
  <p:tag name="MMPROD_TAG_VCONFIG" val="PD94bWwgdmVyc2lvbj0iMS4wIiBlbmNvZGluZz0idXRmLTgiPz4NCjxjb25maWd1cmF0aW9uPg0KCTxicmFuZGluZz4NCgkJPHVpZm9udCBuYW1lPSJGT05UX05PVEVTX1RFWFQiIHZhbHVlPSJWZXJkYW5hLDksZmFsc2UsZmFsc2UsZmFsc2UiLz4NCgk8L2JyYW5kaW5nPg0KCTxjb2xvcnM+DQoJCTx1aWNvbG9yIG5hbWU9InByaW1hcnkiIHZhbHVlPSIweDZGODQ4OCIvPg0KCQk8dWljb2xvciBuYW1lPSJnbG93IiB2YWx1ZT0iMHgzNUQzMzQiLz4NCgkJPHVpY29sb3IgbmFtZT0idGV4dCIgdmFsdWU9IjB4RkZGRkZGIi8+DQoJCTx1aWNvbG9yIG5hbWU9ImxpZ2h0IiB2YWx1ZT0iMHg0RTVENjAiLz4NCgkJPHVpY29sb3IgbmFtZT0ic2hhZG93IiB2YWx1ZT0iMHgwMDAwMDAiLz4NCgkJPHVpY29sb3IgbmFtZT0iYmFja2dyb3VuZCIgdmFsdWU9IjB4NzI3OTcxIi8+DQoJPC9jb2xvcnM+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+PHVpc2hvdyBuYW1lPSJwcmVzZW50ZXJiaW8iIHZhbHVlPSJ0cnVlIi8+PHVpc2hvdyBuYW1lPSJjb21wYW55bG9nbyIgdmFsdWU9InRydWUiLz48dWlzaG93IG5hbWU9InNpZGViYXIiIHZhbHVlPSJ0cnVlIi8+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+PHVpc2hvdyBuYW1lPSJ2b2x1bWUiIHZhbHVlPSJ0cnVlIi8+PHVpc2hvdyBuYW1lPSJwbGF5YmFyIiB2YWx1ZT0idHJ1ZSIvPjx1aXNob3cgbmFtZT0idGFsa2luZ2hlYWQiIHZhbHVlPSJ0cnVlIi8+PHVpc2hvdyBuYW1lPSJzaWRlYmFyb25yaWdodCIgdmFsdWU9InRydWUiLz48dWlzaG93IG5hbWU9InZpZXdjaGFuZ2UiIHZhbHVlPSJ0cnVlIi8+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lNsaWRlICVuIi8+DQoJCTwhLS0gc3Vic3RpdHV0aW9uOiAlbiA9PSBzbGlkZSBudW1iZXIgLS0+DQoJCTwhLS0gc3Vic3RpdHV0aW9uOiAldCA9PSB0b3RhbCBzbGlkZSBjb3VudCAtLT4NCgkJPHVpdGV4dCBuYW1lPSJTQ1JVQkJBUlNUQVRVU19TTElERUlORk8iIHZhbHVlPSJTbGlkZSAlbiAvICV0IHwgIi8+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+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+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+DQoJCTx1aXRleHQgbmFtZT0iVEFCX1FVSVoiIHZhbHVlPSJRdWl6Ii8+DQoJCTx1aXRleHQgbmFtZT0iVEFCX09VVExJTkUiIHZhbHVlPSJPdXRsaW5lIi8+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+DQoJCTx1aXRleHQgbmFtZT0iU0xJREVfTk9URVMiIHZhbHVlPSJTbGlkZSBOb3RlcyIvPg0KCQk8IS0tcXVpeiBwb2QgYW5kIG1lc3NhZ2UgYm94IHRleHRzLS0+DQoJCTx1aXRleHQgbmFtZT0iUVVJWlBPRF9RVUlaX0FUVEVNUFQiIHZhbHVlPSJRdWl6IEF0dGVtcHQ6Ii8+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+DQoJCTx1aXRleHQgbmFtZT0iUVVJWlBPRF9RVUVTQVRNUFRfU1RSIiB2YWx1ZT0iQXR0ZW1wdDogJW4gb2YgJXQiLz4NCgkJPHVpdGV4dCBuYW1lPSJRVUlaUE9EX1FVRVNUWVBFX1NUUiIgdmFsdWU9IlR5cGU6ICVzIi8+DQoJCTx1aXRleHQgbmFtZT0iUVVJWlBPRF9RVUVTVFlQRV9HUkQiIHZhbHVlPSJHcmFkZWQiLz4NCgkJPHVpdGV4dCBuYW1lPSJRVUlaUE9EX1FVRVNUWVBFX1NWWSIgdmFsdWU9IlN1cnZleSIvPg0KCQk8dWl0ZXh0IG5hbWU9IlFVSVpQT0RfUVVJWkFUTVBUX0lORiIgdmFsdWU9IkluZmluaXRlIi8+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+DQoJCTx1aXRleHQgbmFtZT0iRE9DV1JBUF9NU0ciIHZhbHVlPSJTYXZlIHRvIE15IENvbXB1dGVyIi8+DQoJCTx1aXRleHQgbmFtZT0iRE9DV1JBUF9QUk9NUFQiIHZhbHVlPSJDbGljayB0byBEb3dubG9hZCIvPg0KCTwvbGFuZ3VhZ2U+DQoJPGxhbmd1YWdlIGlkPSJkZ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+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+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+DQoJCTx1aXRleHQgbmFtZT0iU0NSVUJCQVJTVEFUVVNfQlVGRkVSSU5HIiB2YWx1ZT0iTWlzZSBlbiBtw6ltb2lyZSIvPg0KCQk8dWl0ZXh0IG5hbWU9IlNDUlVCQkFSU1RBVFVTX1FVRVNUSU9OIiB2YWx1ZT0iUsOpcG9uZHJlIMOgIGxhIHF1ZXN0aW9uIi8+DQoJCTx1aXRleHQgbmFtZT0iU0NSVUJCQVJTVEFUVVNfUkVWSUVXUVVJWiIgdmFsdWU9IlLDqXZpc2lvbiBkdSBxdWVzdGlvbm5haXJlIi8+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+DQoJCTx1aXRleHQgbmFtZT0iQVRUQUNITUVOVFMiIHZhbHVlPSJQacOoY2VzIGpvaW50ZXMiLz4NCgkJPCEtLSBzdWJzdGl0dXRpb246ICVwID09IGN1cnJlbnQgc3BlYWtlcidzIHRpdGxlIC0tPg0KCQk8dWl0ZXh0IG5hbWU9IkJJT1dJTl9USVRMRSIgdmFsdWU9IkJpbyA6ICVwIi8+DQoJCTx1aXRleHQgbmFtZT0iQklPQlROX1RJVExFIiB2YWx1ZT0iQmlvIDoiLz4NCgkJPHVpdGV4dCBuYW1lPSJESVZJREVSQlROX1RJVExFIiB2YWx1ZT0ifCIvPg0KCQk8dWl0ZXh0IG5hbWU9IkNPTlRBQ1RCVE5fVElUTEUiIHZhbHVlPSJDb250YWN0Ii8+DQoJCTx1aXRleHQgbmFtZT0iVEFCX1FVSVoiIHZhbHVlPSJRdWl6Ii8+DQoJCTx1aXRleHQgbmFtZT0iVEFCX09VVExJTkUiIHZhbHVlPSJQbGFuIi8+DQoJCTx1aXRleHQgbmFtZT0iVEFCX1RIVU1CIiB2YWx1ZT0iRGlhcG9zIi8+DQoJCTx1aXRleHQgbmFtZT0iVEFCX05PVEVTIiB2YWx1ZT0iTm90ZXMiLz4NCgkJPHVpdGV4dCBuYW1lPSJUQUJfU0VBUkNIIiB2YWx1ZT0iUmVjaGVyY2hlIi8+DQoJCTx1aXRleHQgbmFtZT0iU0xJREVfSEVBRElORyIgdmFsdWU9IlRpdHJlIGRlIGxhIGRpYXBvc2l0aXZlIi8+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+DQoJCTx1aXRleHQgbmFtZT0iQVRUQUNITkFNRV9IRUFESU5HIiB2YWx1ZT0iTm9tIGRlIGZpY2hpZXIiLz4NCgkJPHVpdGV4dCBuYW1lPSJBVFRBQ0hTSVpFX0hFQURJTkciIHZhbHVlPSJUYWlsbGUiLz4NCgkJPHVpdGV4dCBuYW1lPSJTTElERV9OT1RFUyIgdmFsdWU9IkNvbW1lbnRhaXJlcyBkZXMgZGlhcG9zaXRpdmVzIi8+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+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+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+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250cmVyIGwnZW5jYWRyw6kgYXV4IHBhcnRpY2lwYW50cyIvPg0KCQk8dWl0ZXh0IG5hbWU9Ik1VVEUiIHZhbHVlPSJNdWV0Ii8+DQoJCTx1aXRleHQgbmFtZT0iRE9DV1JBUF9USVRMRSIgdmFsdWU9IlBpw6hjZSBqb2ludGUgUHJlc2VudGVyIi8+DQoJCTx1aXRleHQgbmFtZT0iRE9DV1JBUF9NU0ciIHZhbHVlPSJFbnJlZ2lzdHJlciBzdXIgbW9uIG9yZGluYXRldXIiLz4NCgkJPHVpdGV4dCBuYW1lPSJET0NXUkFQX1BST01QVCIgdmFsdWU9IkNsaXF1ZXIgcG91ciB0w6lsw6ljaGFyZ2VyIi8+DQoJPC9sYW5ndWFnZT4NCgk8bGFuZ3VhZ2UgaWQ9ImphIj4NCgkJPCEtLSBmb3JtYXQgZm9yIHVpZm9udCB2YWx1ZSBpcyAiZm9udCxzaXplLGlzYm9sZCxpc2l0YWxpYyxpc3NoYWRvd2VkIiAtLT4NCgkJPHVpZm9udCBuYW1lPSJGT05UX1FVSVpaSU5HIiB2YWx1ZT0iVmVyZGFuYSw5LGZhbHNlLGZhbHNlLGZhbHNlIi8+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+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xMSxmYWxzZSxmYWxzZSx0cnVlIi8+DQoJCTx1aWZvbnQgbmFtZT0iRk9OVF9CSU9XSU4iIHZhbHVlPSJWZXJkYW5hLDExLGZhbHNlLGZhbHNlLGZhbHNlIi8+DQoJCTx1aWZvbnQgbmFtZT0iRk9OVF9MSVNUSEVBRElORyIgdmFsdWU9IlZlcmRhbmEsMTEsZmFsc2UsZmFsc2UsZmFsc2UiLz4NCgkJPHVpZm9udCBuYW1lPSJGT05UX1dJTlRJVExFIiB2YWx1ZT0iVmVyZGFuYSwxM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7Iqs65287J2065OcICVuIi8+DQoJCTwhLS0gc3Vic3RpdHV0aW9uOiAlbiA9PSBzbGlkZSBudW1iZXIgLS0+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+DQoJCTx1aXRleHQgbmFtZT0iU0NSVUJCQVJTVEFUVVNfTk9BVURJTyIgdmFsdWU9IuyYpOuUlOyYpCDsl4bsnYwiLz4NCgkJPHVpdGV4dCBuYW1lPSJTQ1JVQkJBUlNUQVRVU19WSURQTEFZSU5HIiB2YWx1ZT0i67mE65SU7JikIOyerOyDnSDspJEiLz4NCgkJPHVpdGV4dCBuYW1lPSJTQ1JVQkJBUlNUQVRVU19MT0FESU5HIiB2YWx1ZT0i66Gc65SpIi8+DQoJCTx1aXRleHQgbmFtZT0iU0NSVUJCQVJTVEFUVVNfQlVGRkVSSU5HIiB2YWx1ZT0i67KE7Y2866eBIi8+DQoJCTx1aXRleHQgbmFtZT0iU0NSVUJCQVJTVEFUVVNfUVVFU1RJT04iIHZhbHVlPSLsp4jrrLjsl5Ag64u17ZWY6riwIi8+DQoJCTx1aXRleHQgbmFtZT0iU0NSVUJCQVJTVEFUVVNfUkVWSUVXUVVJWiIgdmFsdWU9IuyniOusuCDri6Tsi5zrs7TquLAiLz4NCgkJPCEtLSBzdWJzdGl0dXRpb246ICVtID09IG1pbnV0ZXMgcmVtYWluaW5nIC0tPg0KCQk8IS0tIHN1YnN0aXR1dGlvbjogJXMgPT0gc2Vjb25kcyByZW1haW5pbmcgLS0+DQoJCTx1aXRleHQgbmFtZT0iRUxBUFNFRCIgdmFsdWU9IiVt67aEICVz7LSIIOuCqOydjCIvPg0KCQk8dWl0ZXh0IG5hbWU9Ik5PVEZPVU5EIiB2YWx1ZT0i7JeG7J2MIi8+DQoJCTx1aXRleHQgbmFtZT0iQVRUQUNITUVOVFMiIHZhbHVlPSLssqjrtoAg7YyM7J28Ii8+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+DQoJCTx1aXRleHQgbmFtZT0iVEFCX1RIVU1CIiB2YWx1ZT0i7LaV7IaM7YyQIi8+DQoJCTx1aXRleHQgbmFtZT0iVEFCX05PVEVTIiB2YWx1ZT0i64W47Yq4Ii8+DQoJCTx1aXRleHQgbmFtZT0iVEFCX1NFQVJDSCIgdmFsdWU9IuqygOyDiSIvPg0KCQk8dWl0ZXh0IG5hbWU9IlNMSURFX0hFQURJTkciIHZhbHVlPSLsiqzrnbzsnbTrk5wg7KCc66qpIi8+DQoJCTx1aXRleHQgbmFtZT0iRFVSQVRJT05fSEVBRElORyIgdmFsdWU9IuyerOyDneyLnOqwhCIvPg0KCQk8dWl0ZXh0IG5hbWU9IlNFQVJDSF9IRUFESU5HIiB2YWx1ZT0i7YWN7Iqk7Yq4IOqygOyDiToiLz4NCgkJPHVpdGV4dCBuYW1lPSJUSFVNQl9IRUFESU5HIiB2YWx1ZT0i7Iqs65287J2065OcIi8+DQoJCTx1aXRleHQgbmFtZT0iVEhVTUJfSU5GTyIgdmFsdWU9IuygnOuqqS/snqzsg53si5zqsIQiLz4NCgkJPHVpdGV4dCBuYW1lPSJBVFRBQ0hOQU1FX0hFQURJTkciIHZhbHVlPSLtjIzsnbwg7J2066aEIi8+DQoJCTx1aXRleHQgbmFtZT0iQVRUQUNIU0laRV9IRUFESU5HIiB2YWx1ZT0i7YGs6riwIi8+DQoJCTx1aXRleHQgbmFtZT0iU0xJREVfTk9URVMiIHZhbHVlPSLsiqzrnbzsnbTrk5wg64W47Yq4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+DQoJCTx1aXRleHQgbmFtZT0iUVVJWlBPRF9RVUlaX0FUVEVNUFRfVkFMVUUiIHZhbHVlPSIlbiBkZSAldCIvPg0KCQk8dWl0ZXh0IG5hbWU9IlFVSVpQT0RfUVVJWl9TQ09SRSIgdmFsdWU9IlB1bnR1YWNpw7NuOiIvPg0KCQk8dWl0ZXh0IG5hbWU9IlFVSVpQT0RfUVVJWl9QQVNTU0NPUkUiIHZhbHVlPSJQdW50dWFjacOzbiBwYXJhIGFwcm9iYXI6Ii8+DQoJCTx1aXRleHQgbmFtZT0iUVVJWlBPRF9RVUlaX01BWFNDT1JFIiB2YWx1ZT0iUHVudHVhY2nDs24gbcOheGltYToiLz4NCgkJPHVpdGV4dCBuYW1lPSJRVUlaUE9EX1FVRVNBVE1QVF9TVFIiIHZhbHVlPSJJbnRlbnRvczogJW4gZGUgJXQiLz4NCgkJPHVpdGV4dCBuYW1lPSJRVUlaUE9EX1FVRVNUWVBFX1NUUiIgdmFsdWU9IlRpcG86ICVzIi8+DQoJCTx1aXRleHQgbmFtZT0iUVVJWlBPRF9RVUVTVFlQRV9HUkQiIHZhbHVlPSJDb24gcHVudHVhY2nDs24iLz4NCgkJPHVpdGV4dCBuYW1lPSJRVUlaUE9EX1FVRVNUWVBFX1NWWSIgdmFsdWU9IkVuY3Vlc3RhIi8+DQoJCTx1aXRleHQgbmFtZT0iUVVJWlBPRF9RVUlaQVRNUFRfSU5GIiB2YWx1ZT0iSW5maW5pdG8iLz4NCgkJPHVpdGV4dCBuYW1lPSJRVUlaUE9EX1FVRVNBVE1QVF9JTkYiIHZhbHVlPSJJbmZpbml0byIvPg0KCQk8dWl0ZXh0IG5hbWU9IldBUk5JTkdNU0dfWUVTU1RSSU5HIiB2YWx1ZT0iU8OtIi8+DQoJCTx1aXRleHQgbmFtZT0iV0FSTklOR01TR19OT1NUUklORyIgdmFsdWU9Ik5vIi8+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+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IS0tIHN1YnN0aXR1dGlvbjogJW4gPT0gc2xpZGUgbnVtYmVyIC0tPg0KCQk8IS0tIHN1YnN0aXR1dGlvbjogJXQgPT0gdG90YWwgc2xpZGUgY291bnQgLS0+DQoJCTx1aXRleHQgbmFtZT0iU0NSVUJCQVJTVEFUVVNfU0xJREVJTkZPIiB2YWx1ZT0iU2xpZGUgJW4gLyAldCB8ICIvPg0KCQk8dWl0ZXh0IG5hbWU9IlNDUlVCQkFSU1RBVFVTX1NUT1BQRUQiIHZhbHVlPSJQYXJhZG8iLz4NCgkJPHVpdGV4dCBuYW1lPSJTQ1JVQkJBUlNUQVRVU19QTEFZSU5HIiB2YWx1ZT0iUmVwcm9kdXppbmRvIi8+DQoJCTx1aXRleHQgbmFtZT0iU0NSVUJCQVJTVEFUVVNfTk9BVURJTyIgdmFsdWU9IlNlbSDDoXVkaW8iLz4NCgkJPHVpdGV4dCBuYW1lPSJTQ1JVQkJBUlNUQVRVU19WSURQTEFZSU5HIiB2YWx1ZT0iVsOtZGVvIGVtIHJlcHJvZHXDp8OjbyIvPg0KCQk8dWl0ZXh0IG5hbWU9IlNDUlVCQkFSU1RBVFVTX0xPQURJTkciIHZhbHVlPSJDYXJyZWdhbmRvIi8+DQoJCTx1aXRleHQgbmFtZT0iU0NSVUJCQVJTVEFUVVNfQlVGRkVSSU5HIiB2YWx1ZT0iQXJtYXplbmFuZG8gZW0gYnVmZmVyIi8+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+DQoJCTx1aXRleHQgbmFtZT0iRUxBUFNFRCIgdmFsdWU9IiVtIG1pbnV0b3MgJXMgc2VndW5kb3MgcmVzdGFudGVzIi8+DQoJCTx1aXRleHQgbmFtZT0iTk9URk9VTkQiIHZhbHVlPSJOYWRhIGVuY29udHJhZG8iLz4NCgkJPHVpdGV4dCBuYW1lPSJBVFRBQ0hNRU5UUyIgdmFsdWU9IkFuZXhv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+DQoJCTx1aXRleHQgbmFtZT0iRFVSQVRJT05fSEVBRElORyIgdmFsdWU9IkR1cmHDp8OjbyIvPg0KCQk8dWl0ZXh0IG5hbWU9IlNFQVJDSF9IRUFESU5HIiB2YWx1ZT0iUHJvY3VyYXIgdGV4dG86Ii8+DQoJCTx1aXRleHQgbmFtZT0iVEhVTUJfSEVBRElORyIgdmFsdWU9IlNsaWRlIi8+DQoJCTx1aXRleHQgbmFtZT0iVEhVTUJfSU5GTyIgdmFsdWU9IlTDrXR1bG8vRHVyYcOnw6NvIGRvIHNsaWRlIi8+DQoJCTx1aXRleHQgbmFtZT0iQVRUQUNITkFNRV9IRUFESU5HIiB2YWx1ZT0iTm9tZSBkbyBhcnF1aXZvIi8+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+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+DQoJCTx1aXRleHQgbmFtZT0iUVVJWlBPRF9RVUVTVFlQRV9HUkQiIHZhbHVlPSJDbGFzc2lmaWNhdMOzcmlhIi8+DQoJCTx1aXRleHQgbmFtZT0iUVVJWlBPRF9RVUVTVFlQRV9TVlkiIHZhbHVlPSJQZXNxdWlzYSIvPg0KCQk8dWl0ZXh0IG5hbWU9IlFVSVpQT0RfUVVJWkFUTVBUX0lORiIgdmFsdWU9IkluZmluaXRvIi8+DQoJCTx1aXRleHQgbmFtZT0iUVVJWlBPRF9RVUVTQVRNUFRfSU5GIiB2YWx1ZT0iSW5maW5pdG8iLz4NCgkJPHVpdGV4dCBuYW1lPSJXQVJOSU5HTVNHX1lFU1NUUklORyIgdmFsdWU9IlNpbSIvPg0KCQk8dWl0ZXh0IG5hbWU9IldBUk5JTkdNU0dfTk9TVFJJTkciIHZhbHVlPSJOw6NvIi8+DQoJCTx1aXRleHQgbmFtZT0iV0FSTklOR01TR19USVRMRVNUUklORyIgdmFsdWU9IkFsZXJ0YSBkZSBuYXZlZ2HDp8OjbyBkbyBxdWVzdGlvbsOhcmlvIi8+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FyIGJhcnJhIGxhdGVyYWwgYW8gcGFydGljaXBhbnRlcyIvPg0KCQk8dWl0ZXh0IG5hbWU9Ik1VVEUiIHZhbHVlPSJNdWRvIi8+DQoJCTx1aXRleHQgbmFtZT0iRE9DV1JBUF9USVRMRSIgdmFsdWU9IkFuZXhvIGRlIGFycXVpdm8gZG8gUHJlc2VudGVyIi8+DQoJCTx1aXRleHQgbmFtZT0iRE9DV1JBUF9NU0ciIHZhbHVlPSJTYWx2YXIgZW0gTWV1IGNvbXB1dGFkb3IiLz4NCgkJPHVpdGV4dCBuYW1lPSJET0NXUkFQX1BST01QVCIgdmFsdWU9IkNsaXF1ZSBwYXJhIGJhaXhhciIvPg0KCTwvbGFuZ3VhZ2U+DQoJPGxhbmd1YWdlIGlkPSJp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Fwb3NpdGl2YSAlbiIvPg0KCQk8IS0tIHN1YnN0aXR1dGlvbjogJW4gPT0gc2xpZGUgbnVtYmVyIC0tPg0KCQk8IS0tIHN1YnN0aXR1dGlvbjogJXQgPT0gdG90YWwgc2xpZGUgY291bnQgLS0+DQoJCTx1aXRleHQgbmFtZT0iU0NSVUJCQVJTVEFUVVNfU0xJREVJTkZPIiB2YWx1ZT0iRGlhcG9zaXRpdmEgJW4gLyAldCB8ICIvPg0KCQk8dWl0ZXh0IG5hbWU9IlNDUlVCQkFSU1RBVFVTX1NUT1BQRUQiIHZhbHVlPSJJbnRlcnJvdHRvIi8+DQoJCTx1aXRleHQgbmFtZT0iU0NSVUJCQVJTVEFUVVNfUExBWUlORyIgdmFsdWU9IlJpcHJvZHV6aW9uZSIvPg0KCQk8dWl0ZXh0IG5hbWU9IlNDUlVCQkFSU1RBVFVTX05PQVVESU8iIHZhbHVlPSJBdWRpbyBpbmF0dC4iLz4NCgkJPHVpdGV4dCBuYW1lPSJTQ1JVQkJBUlNUQVRVU19WSURQTEFZSU5HIiB2YWx1ZT0iVmlkZW8gaW4gcmlwcm9kdXppb25lIi8+DQoJCTx1aXRleHQgbmFtZT0iU0NSVUJCQVJTVEFUVVNfTE9BRElORyIgdmFsdWU9IkNhcmljYW1lbnRvIi8+DQoJCTx1aXRleHQgbmFtZT0iU0NSVUJCQVJTVEFUVVNfQlVGRkVSSU5HIiB2YWx1ZT0iQnVmZmVyaW5nIi8+DQoJCTx1aXRleHQgbmFtZT0iU0NSVUJCQVJTVEFUVVNfUVVFU1RJT04iIHZhbHVlPSJSaXNwb25kaSBhIGRvbWFuZGEiLz4NCgkJPHVpdGV4dCBuYW1lPSJTQ1JVQkJBUlNUQVRVU19SRVZJRVdRVUlaIiB2YWx1ZT0iUmV2aXNpb25lIGRlbCBxdWl6Ii8+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+DQoJCTx1aXRleHQgbmFtZT0iQVRUQUNITUVOVFMiIHZhbHVlPSJBbGxlZ2F0aS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QuIi8+DQoJCTx1aXRleHQgbmFtZT0iVEFCX1FVSVoiIHZhbHVlPSJRdWl6Ii8+DQoJCTx1aXRleHQgbmFtZT0iVEFCX09VVExJTkUiIHZhbHVlPSJTdHJ1dHR1cmEiLz4NCgkJPHVpdGV4dCBuYW1lPSJUQUJfVEhVTUIiIHZhbHVlPSJNaW5pYXR1cmUiLz4NCgkJPHVpdGV4dCBuYW1lPSJUQUJfTk9URVMiIHZhbHVlPSJOb3RlIi8+DQoJCTx1aXRleHQgbmFtZT0iVEFCX1NFQVJDSCIgdmFsdWU9IkNlcmNhIi8+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+DQoJCTx1aXRleHQgbmFtZT0iU0xJREVfTk9URVMiIHZhbHVlPSJOb3RlIGRpYXBvc2l0aXZh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IS0tcXVpeiBwb2QgYW5kIG1lc3NhZ2UgYm94IHRleHRzLS0+DQoJCTx1aXRleHQgbmFtZT0iUVVJWlBPRF9RVUlaX0FUVEVNUFQiIHZhbHVlPSJRdWl6cG9naW5nOiIvPg0KCQk8dWl0ZXh0IG5hbWU9IlFVSVpQT0RfUVVJWl9BVFRFTVBUX1ZBTFVFIiB2YWx1ZT0iJW4gdmFuICV0Ii8+DQoJCTx1aXRleHQgbmFtZT0iUVVJWlBPRF9RVUlaX1NDT1JFIiB2YWx1ZT0iQmVoYWFsZGUgc2NvcmU6Ii8+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+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+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+DQoJCTx1aXRleHQgbmFtZT0iRE9DV1JBUF9USVRMRSIgdmFsdWU9IlByZXNlbnRlci1iZXN0YW5kc2JpamxhZ2UiLz4NCgkJPHVpdGV4dCBuYW1lPSJET0NXUkFQX01TRyIgdmFsdWU9Ik9wc2xhYW4gaW4gRGV6ZSBjb21wdXRlciIvPg0KCQk8dWl0ZXh0IG5hbWU9IkRPQ1dSQVBfUFJPTVBUIiB2YWx1ZT0iS2xpayBvbSB0ZSBkb3dubG9hZGVuIi8+DQoJPC9sYW5ndWFnZT4NCgk8bGFuZ3VhZ2UgaWQ9ImNuIj4NCgkJPCEtLSBmb3JtYXQgZm9yIHVpZm9udCB2YWx1ZSBpcyAiZm9udCxzaXplLGlzYm9sZCxpc2l0YWxpYyxpc3NoYWRvd2VkIiAtLT4NCgkJPHVpZm9udCBuYW1lPSJGT05UX1FVSVpaSU5HIiB2YWx1ZT0i5a6L5L2TLTE4MDMwLDEwLGZhbHNlLGZhbHNlLGZhbHNlIi8+DQoJCTx1aWZvbnQgbmFtZT0iRk9OVF9TQ1JVQlNUQVRVUyIgdmFsdWU9IuWui+S9ky0xODAzMCwxMCx0cnVlLGZhbHNlLHRydWUiLz4NCgkJPHVpZm9udCBuYW1lPSJGT05UX1NDUlVCVElNRSIgdmFsdWU9IuWui+S9ky0xODAzMCwxMCxmYWxzZSxmYWxzZSx0cnVlIi8+DQoJCTx1aWZvbnQgbmFtZT0iRk9OVF9FTEFQU0VEVElNRSIgdmFsdWU9IuWui+S9ky0xODAzMCwxMCx0cnVlLGZhbHNlLHRydWUiLz4NCgkJPHVpZm9udCBuYW1lPSJGT05UX1VUSUxTTUVOVSIgdmFsdWU9IuWui+S9ky0xODAzMCwxMCx0cnVlLGZhbHNlLGZhbHNlIi8+DQoJCTx1aWZvbnQgbmFtZT0iRk9OVF9UQUJTIiB2YWx1ZT0i5a6L5L2TLTE4MDMwLDE0LHRydWUsZmFsc2UsdHJ1ZSIvPg0KCQk8dWlmb250IG5hbWU9IkZPTlRfUFJFU0VOVEFUSU9OTkFNRSIgdmFsdWU9IuWui+S9ky0xODAzMCwxNCxmYWxzZSxmYWxzZSx0cnVlIi8+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+DQoJCTx1aWZvbnQgbmFtZT0iRk9OVF9PVVRMSU5FIiB2YWx1ZT0i5a6L5L2TLTE4MDMwLDEyLGZhbHNlLGZhbHNlLHRydWUiLz4NCgkJPHVpZm9udCBuYW1lPSJGT05UX1NFQVJDSCIgdmFsdWU9IuWui+S9ky0xODAzMCwxMixmYWxzZSxmYWxzZSx0cnVlIi8+DQoJCTx1aWZvbnQgbmFtZT0iRk9OVF9USFVNQiIgdmFsdWU9IuWui+S9ky0xODAzMCwxMCxmYWxzZSxmYWxzZSx0cnVlIi8+DQoJCTx1aWZvbnQgbmFtZT0iRk9OVF9CSU9XSU4iIHZhbHVlPSLlrovkvZMtMTgwMzAsMTIsZmFsc2UsZmFsc2UsZmFsc2UiLz4NCgkJPHVpZm9udCBuYW1lPSJGT05UX0xJU1RIRUFESU5HIiB2YWx1ZT0i5a6L5L2TLTE4MDMwLDEwLGZhbHNlLGZhbHNlLGZhbHNlIi8+DQoJCTx1aWZvbnQgbmFtZT0iRk9OVF9XSU5USVRMRSIgdmFsdWU9IuWui+S9ky0xODAzMCwxMCxmYWxzZSxmYWxzZSx0cnVlIi8+DQoJCTx1aWZvbnQgbmFtZT0iRk9OVF9BVFRBQ0hNRU5UUyIgdmFsdWU9IuWui+S9ky0xODAzMCwxMixmYWxzZSxmYWxzZSx0cnVlIi8+DQoJCTwhLS1xdWl6IHBvZCBhbmQgbWVzc2FnZSBib3ggdGV4dCBmb250cy0tPg0KCQk8dWlmb250IG5hbWU9IkZPTlRfTVNHQk9YX1dJTlRJVExFIiB2YWx1ZT0i5a6L5L2TLTE4MDMwLDEyLHRydWUsZmFsc2UsdHJ1ZSIvPg0KCQk8dWlmb250IG5hbWU9IkZPTlRfTVNHQk9YX01TRyIgdmFsdWU9IuWui+S9ky0xODAzMCwxMixmYWxzZSxmYWxzZSx0cnVlIi8+DQoJCTx1aWZvbnQgbmFtZT0iRk9OVF9NU0dCT1hfT1BUSU9OUyIgdmFsdWU9IuWui+S9ky0xODAzMCwxMCx0cnVlLGZhbHNlLHRydWUiLz4NCgkJPHVpZm9udCBuYW1lPSJGT05UX1FVSVpQT0RfUVVJWl9USVRMRSIgdmFsdWU9IuWui+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+S9ky0xODAzMCwxMCxmYWxzZSxmYWxzZSx0cnVlIi8+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+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+S9ky0xODAzMCwxMCx0cnVlLGZhbHNlLHRydWUiLz4NCgkJPHVpZm9udCBuYW1lPSJGT05UX1FVSVpQT0RfUVVJWl9RVUVTVElPTl9BVFRFTVBURUQiIHZhbHVlPSLlrovkvZMtMTgwMzAsMTAsZmFsc2UsZmFsc2UsdHJ1ZSIvPg0KCQk8dWlmb250IG5hbWU9IkZPTlRfUVVJWlBPRF9RVUlaX1FVRVNUSU9OX0FUVEVNUFRFRF9WQUxVRSIgdmFsdWU9IuWui+S9ky0xODAzMCwxMCx0cnVlLGZhbHNlLHRydWUiLz4NCgkJPHVpZm9udCBuYW1lPSJGT05UX1FVSVpQT0RfUVVJWl9TQ09SRV9UQUciIHZhbHVlPSLlrovkvZMtMTgwMzAsMTIsdHJ1ZSxmYWxzZSx0cnVlIi8+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+S9ky0xODAzMCwxMCx0cnVlLGZhbHNlLHRydWUiLz4NCgkJPHVpZm9udCBuYW1lPSJGT05UX1FVSVpQT0RfUVVJWl9QQVNTU0NPUkUiIHZhbHVlPSLlrovkvZMtMTgwMzAsMTAsZmFsc2UsZmFsc2UsdHJ1ZSIvPg0KCQk8dWlmb250IG5hbWU9IkZPTlRfUVVJWlBPRF9RVUlaX1BBU1NTQ09SRV9WQUxVRSIgdmFsdWU9IuWui+S9ky0xODAzMCwxMCx0cnVlLGZhbHNlLHRydWUiLz4NCgkJPCEtLSB1aXRleHQgLS0+DQoJCTwhLS0gc3Vic3RpdHV0aW9uOiAlbiA9PSBzbGlkZSBudW1iZXIgLS0+DQoJCTx1aXRleHQgbmFtZT0iVU5OQU1FRFNMSURFVElUTEUiIHZhbHVlPSLlubvnga/niYcgJW4iLz4NCgkJPCEtLSBzdWJzdGl0dXRpb246ICVuID09IHNsaWRlIG51bWJlciAtLT4NCgkJPCEtLSBzdWJzdGl0dXRpb246ICV0ID09IHRvdGFsIHNsaWRlIGNvdW50IC0tPg0KCQk8dWl0ZXh0IG5hbWU9IlNDUlVCQkFSU1RBVFVTX1NMSURFSU5GTyIgdmFsdWU9IuW5u+eBr+eJhyAlbiAvICV0IHwgIi8+DQoJCTx1aXRleHQgbmFtZT0iU0NSVUJCQVJTVEFUVVNfU1RPUFBFRCIgdmFsdWU9IuW3suWBnOatoiIvPg0KCQk8dWl0ZXh0IG5hbWU9IlNDUlVCQkFSU1RBVFVTX1BMQVlJTkciIHZhbHVlPSLmraPlnKjmkq3mlL4iLz4NCgkJPHVpdGV4dCBuYW1lPSJTQ1JVQkJBUlNUQVRVU19OT0FVRElPIiB2YWx1ZT0i5peg6Z+z6aKRIi8+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+DQoJCTx1aXRleHQgbmFtZT0iRUxBUFNFRCIgdmFsdWU9IuWJqeS9mSAlbSDliIbpkp8gJXMg56eSIi8+DQoJCTx1aXRleHQgbmFtZT0iTk9URk9VTkQiIHZhbHVlPSLmnKrmib7liLDku7vkvZXlhoXlrrkiLz4NCgkJPHVpdGV4dCBuYW1lPSJBVFRBQ0hNRU5UUyIgdmFsdWU9IumZhOS7tiIvPg0KCQk8IS0tIHN1YnN0aXR1dGlvbjogJXAgPT0gY3VycmVudCBzcGVha2VyJ3MgdGl0bGUgLS0+DQoJCTx1aXRleHQgbmFtZT0iQklPV0lOX1RJVExFIiB2YWx1ZT0i5Liq5Lq6566A5LuLOiAlcCIvPg0KCQk8dWl0ZXh0IG5hbWU9IkJJT0JUTl9USVRMRSIgdmFsdWU9IuS4quS6uueugOS7iyIvPg0KCQk8dWl0ZXh0IG5hbWU9IkRJVklERVJCVE5fVElUTEUiIHZhbHVlPSJ8Ii8+DQoJCTx1aXRleHQgbmFtZT0iQ09OVEFDVEJUTl9USVRMRSIgdmFsdWU9IuiBlOezu+aWueW8jyIvPg0KCQk8dWl0ZXh0IG5hbWU9IlRBQl9RVUlaIiB2YWx1ZT0i5rWL6aqMIi8+DQoJCTx1aXRleHQgbmFtZT0iVEFCX09VVExJTkUiIHZhbHVlPSLlpKfnurIiLz4NCgkJPHVpdGV4dCBuYW1lPSJUQUJfVEhVTUIiIHZhbHVlPSLnvKnnlaXlm74iLz4NCgkJPHVpdGV4dCBuYW1lPSJUQUJfTk9URVMiIHZhbHVlPSLlpIfms6giLz4NCgkJPHVpdGV4dCBuYW1lPSJUQUJfU0VBUkNIIiB2YWx1ZT0i5pCc57SiIi8+DQoJCTx1aXRleHQgbmFtZT0iU0xJREVfSEVBRElORyIgdmFsdWU9IuW5u+eBr+eJh+agh+mimCIvPg0KCQk8dWl0ZXh0IG5hbWU9IkRVUkFUSU9OX0hFQURJTkciIHZhbHVlPSLmjIHnu63ml7bpl7QiLz4NCgkJPHVpdGV4dCBuYW1lPSJTRUFSQ0hfSEVBRElORyIgdmFsdWU9IuaQnOe0ouaWh+acrDoiLz4NCgkJPHVpdGV4dCBuYW1lPSJUSFVNQl9IRUFESU5HIiB2YWx1ZT0i5bm754Gv54mHIi8+DQoJCTx1aXRleHQgbmFtZT0iVEhVTUJfSU5GTyIgdmFsdWU9IuW5u+eBr+eJh+agh+mimC/mjIHnu63ml7bpl7QiLz4NCgkJPHVpdGV4dCBuYW1lPSJBVFRBQ0hOQU1FX0hFQURJTkciIHZhbHVlPSLmlofku7blkI0iLz4NCgkJPHVpdGV4dCBuYW1lPSJBVFRBQ0hTSVpFX0hFQURJTkciIHZhbHVlPSLlpKflsI8iLz4NCgkJPHVpdGV4dCBuYW1lPSJTTElERV9OT1RFUyIgdmFsdWU9IuW5u+eBr+eJh+Wkh+azqCIvPg0KCQk8IS0tcXVpeiBwb2QgYW5kIG1lc3NhZ2UgYm94IHRleHRzLS0+DQoJCTx1aXRleHQgbmFtZT0iUVVJWlBPRF9RVUlaX0FUVEVNUFQiIHZhbHVlPSLmtYvpqozlsJ3or5XmrKHmlbA6Ii8+DQoJCTx1aXRleHQgbmFtZT0iUVVJWlBPRF9RVUlaX0FUVEVNUFRfVkFMVUUiIHZhbHVlPSLnrKwgJW4g5qyh77yM5YWxICV0IOasoSIvPg0KCQk8dWl0ZXh0IG5hbWU9IlFVSVpQT0RfUVVJWl9TQ09SRSIgdmFsdWU9IuW+l+WIhjoiLz4NCgkJPHVpdGV4dCBuYW1lPSJRVUlaUE9EX1FVSVpfUEFTU1NDT1JFIiB2YWx1ZT0i5Y+K5qC85YiG5pWwOiIvPg0KCQk8dWl0ZXh0IG5hbWU9IlFVSVpQT0RfUVVJWl9NQVhTQ09SRSIgdmFsdWU9IuacgOmrmOWIhuaVsDoiLz4NCgkJPHVpdGV4dCBuYW1lPSJRVUlaUE9EX1FVRVNBVE1QVF9TVFIiIHZhbHVlPSLlsJ3or5XmrKHmlbA6IOesrCAlbiDmrKHvvIzlhbEgJXQg5qyhIi8+DQoJCTx1aXRleHQgbmFtZT0iUVVJWlBPRF9RVUVTVFlQRV9TVFIiIHZhbHVlPSLnsbvlnos6ICVzIi8+DQoJCTx1aXRleHQgbmFtZT0iUVVJWlBPRF9RVUVTVFlQRV9HUkQiIHZhbHVlPSLor4TnuqciLz4NCgkJPHVpdGV4dCBuYW1lPSJRVUlaUE9EX1FVRVNUWVBFX1NWWSIgdmFsdWU9Iuiwg+afpSIvPg0KCQk8dWl0ZXh0IG5hbWU9IlFVSVpQT0RfUVVJWkFUTVBUX0lORiIgdmFsdWU9IuaXoOmZkCIvPg0KCQk8dWl0ZXh0IG5hbWU9IlFVSVpQT0RfUVVFU0FUTVBUX0lORiIgdmFsdWU9IuaXoOmZkCIvPg0KCQk8dWl0ZXh0IG5hbWU9IldBUk5JTkdNU0dfWUVTU1RSSU5HIiB2YWx1ZT0i5pivIi8+DQoJCTx1aXRleHQgbmFtZT0iV0FSTklOR01TR19OT1NUUklORyIgdmFsdWU9IuWQpiIvPg0KCQk8dWl0ZXh0IG5hbWU9IldBUk5JTkdNU0dfVElUTEVTVFJJTkciIHZhbHVlPSLmtYvpqozlr7zoiKrorablkYoiLz4NCgkJPHVpdGV4dCBuYW1lPSJXQVJOSU5HTVNHX01TR1NUUklORyIgdmFsdWU9IuatpOa1i+mqjOS4reacieacquWwneivleS9nOetlOeahOmXrumimOOAgiYjeEE7JiN4QTvljZXlh7vigJzmmK/igJ3pgIDlh7rmraTmtYvpqozjgILljZXlh7vigJzlkKbigJ3nu6fnu63mtYvpqozjgIIiLz4NCgkJPHVpdGV4dCBuYW1lPSJJTkZPUk1BVElPTl9IMjY0X0ZMQVNIUExBWUVSIiB2YWx1ZT0i5b2T5YmN5a6J6KOF5Zyo5oKo55qE6K6h566X5py65LiK55qEIEZsYXNoIFBsYXllciDniYjmnKzkuI3mlK/mjIHor6Xop4bpopHjgILljZXlh7vop4bpopHljLrln5/kuIvovb3mnIDmlrDniYjmnKznmoQgRmxhc2ggUGxheWVy44CC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+S7tumZhOS7tiIvPg0KCQk8dWl0ZXh0IG5hbWU9IkRPQ1dSQVBfTVNHIiB2YWx1ZT0i5L+d5a2Y5Yiw5oiR55qE6K6h566X5py6Ii8+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+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+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+DQoJCTx1aXRleHQgbmFtZT0iVEFCX09VVExJTkUiIHZhbHVlPSJBbmEgSGF0Ii8+DQoJCTx1aXRleHQgbmFtZT0iVEFCX1RIVU1CIiB2YWx1ZT0iUmVzaW0iLz4NCgkJPHVpdGV4dCBuYW1lPSJUQUJfTk9URVMiIHZhbHVlPSJOb3RsYXIiLz4NCgkJPHVpdGV4dCBuYW1lPSJUQUJfU0VBUkNIIiB2YWx1ZT0iQXJhIi8+DQoJCTx1aXRleHQgbmFtZT0iU0xJREVfSEVBRElORyIgdmFsdWU9IlNsYXl0IEJhxZ9sxLHEn8SxIi8+DQoJCTx1aXRleHQgbmFtZT0iRFVSQVRJT05fSEVBRElORyIgdmFsdWU9IlPDvHJlIi8+DQoJCTx1aXRleHQgbmFtZT0iU0VBUkNIX0hFQURJTkciIHZhbHVlPSJNZXRuaSBhcmE6Ii8+DQoJCTx1aXRleHQgbmFtZT0iVEhVTUJfSEVBRElORyIgdmFsdWU9IlNsYXl0Ii8+DQoJCTx1aXRleHQgbmFtZT0iVEhVTUJfSU5GTyIgdmFsdWU9IlNsYXl0IEJhxZ9sxLHEn8SxL1PDvHJlc2kiLz4NCgkJPHVpdGV4dCBuYW1lPSJBVFRBQ0hOQU1FX0hFQURJTkciIHZhbHVlPSJEb3N5YSBBZMSxIi8+DQoJCTx1aXRleHQgbmFtZT0iQVRUQUNIU0laRV9IRUFESU5HIiB2YWx1ZT0iQm95dXQiLz4NCgkJPHVpdGV4dCBuYW1lPSJTTElERV9OT1RFUyIgdmFsdWU9IlNsYXl0IE5vdGxhcsSx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LQodC70LDQudC0ICVu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+DQoJCTx1aXRleHQgbmFtZT0iUVVJWlBPRF9RVUlaX0FUVEVNUFQiIHZhbHVlPSLQn9C+0L/Ri9GC0LrQsCDQv9GA0L7QudGC0Lgg0L7Qv9GA0L7RgToiLz4NCgkJPHVpdGV4dCBuYW1lPSJRVUlaUE9EX1FVSVpfQVRURU1QVF9WQUxVRSIgdmFsdWU9IiVuINC40LcgJXQiLz4NCgkJPHVpdGV4dCBuYW1lPSJRVUlaUE9EX1FVSVpfU0NPUkUiIHZhbHVlPSLQndCw0LHRgNCw0L3QviDQsdCw0LvQu9C+0LI6Ii8+DQoJCTx1aXRleHQgbmFtZT0iUVVJWlBPRF9RVUlaX1BBU1NTQ09SRSIgdmFsdWU9ItCf0YDQvtGF0L7QtNC90L7QuSDRgNC10LfRg9C70YzRgtCw0YI6Ii8+DQoJCTx1aXRleHQgbmFtZT0iUVVJWlBPRF9RVUlaX01BWFNDT1JFIiB2YWx1ZT0i0JzQsNC60YHQuNC80LDQu9GM0L3Ri9C5INGA0LXQt9GD0LvRjNGC0LDRgjoiLz4NCgkJPHVpdGV4dCBuYW1lPSJRVUlaUE9EX1FVRVNBVE1QVF9TVFIiIHZhbHVlPSLQn9C+0L/Ri9GC0LrQsDogJW4g0LjQtyAldCIvPg0KCQk8dWl0ZXh0IG5hbWU9IlFVSVpQT0RfUVVFU1RZUEVfU1RSIiB2YWx1ZT0i0KLQuNC/OiAlcyIvPg0KCQk8dWl0ZXh0IG5hbWU9IlFVSVpQT0RfUVVFU1RZUEVfR1JEIiB2YWx1ZT0i0KEg0L7RhtC10L3QutC+0LkiLz4NCgkJPHVpdGV4dCBuYW1lPSJRVUlaUE9EX1FVRVNUWVBFX1NWWSIgdmFsdWU9ItCe0LHQt9C+0YAiLz4NCgkJPHVpdGV4dCBuYW1lPSJRVUlaUE9EX1FVSVpBVE1QVF9JTkYiIHZhbHVlPSLQkdC+0LvRjNGI0L7QtSDRh9C40YHQu9C+Ii8+DQoJCTx1aXRleHQgbmFtZT0iUVVJWlBPRF9RVUVTQVRNUFRfSU5GIiB2YWx1ZT0i0JHQvtC70YzRiNC+0LUg0YfQuNGB0LvQviIvPg0KCQk8dWl0ZXh0IG5hbWU9IldBUk5JTkdNU0dfWUVTU1RSSU5HIiB2YWx1ZT0i0JTQsCIvPg0KCQk8dWl0ZXh0IG5hbWU9IldBUk5JTkdNU0dfTk9TVFJJTkciIHZhbHVlPSLQndC10YIiLz4NCgkJPHVpdGV4dCBuYW1lPSJXQVJOSU5HTVNHX1RJVExFU1RSSU5HIiB2YWx1ZT0i0J/RgNC10LTRg9C/0YDQtdC20LTQtdC90LjQtSDQviDQvdCw0LLQuNCz0LDRhtC40Lgg0LIg0L7Qv9GA0L7RgdC1Ii8+DQoJCTx1aXRleHQgbmFtZT0iV0FSTklOR01TR19NU0dTVFJJTkciIHZhbHVlPSLQkiDQvtC/0YDQvtGB0LUg0L7RgdGC0LDQu9C40YHRjCDQvdC10L7RgtCy0LXRh9C10L3QvdGL0LUg0LLQvtC/0YDQvtGB0Ysu0J3QsNC20LDRgtC40LUg0LrQvdC+0L/QutC4ICZxdW90O9CU0LAmcXVvdDsg0L/RgNC40LLQtdC00LXRgiDQuiDQt9Cw0LrRgNGL0YLQuNGOINC+0L/RgNC+0YHQsC4g0J3QsNC20LDRgtC40LUg0LrQvdC+0L/QutC4ICZxdW90O9Cd0LXRgiZxdW90OyDQv9GA0L7QtNC+0LvQttC40YIg0L7Qv9GA0L7RgS4iLz4NCgkJPHVpdGV4dCBuYW1lPSJJTkZPUk1BVElPTl9IMjY0X0ZMQVNIUExBWUVSIiB2YWx1ZT0i0KLQtdC60YPRidCw0Y8g0LLQtdGA0YHQuNGPINC/0YDQvtC40LPRgNGL0LLQsNGC0LXQu9GPIEZsYXNoIFBsYXllciwg0YPRgdGC0LDQvdC+0LLQu9C10L3QvdCw0Y8g0L3QsCDRjdGC0L7QvCDQutC+0LzQv9GM0Y7RgtC10YDQtSwg0L3QtSDQv9C+0LTQtNC10YDQttC40LLQsNC10YIg0Y3RgtC+INCy0LjQtNC10L4uINCp0LXQu9C60L3QuNGC0LUg0LIg0L7QsdC70LDRgdGC0Lgg0LLQuNC00LXQviwg0YfRgtC+0LHRiyDQt9Cw0LPRgNGD0LfQuNGC0Ywg0L/QvtGB0LvQtdC00L3RjtGOINCy0LXRgNGB0LjRjiDQv9GA0L7QuNCz0YDRi9Cy0LDRgtC10LvRj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+0LbQtdC90LjQtSDQsiDRhNCw0LnQuyBBZG9iZSBQcmVzZW50ZXIiLz4NCgkJPHVpdGV4dCBuYW1lPSJET0NXUkFQX01TRyIgdmFsdWU9ItCh0L7RhdGA0LDQvdC40YLRjCDQsiDQv9Cw0L/QutGDICZxdW90O9Cc0L7QuSDQutC+0LzQv9GM0Y7RgtC10YAmcXVvdDsiLz4NCgkJPHVpdGV4dCBuYW1lPSJET0NXUkFQX1BST01QVCIgdmFsdWU9ItCp0LXQu9C60L3Rg9GC0Ywg0LTQu9GPINC30LDQs9GA0YPQt9C60LgiLz4NCgk8L2xhbmd1YWdlPg0KPC9jb25maWd1cmF0aW9uPg0K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6&quot;/&gt;&lt;lineCharCount val=&quot;1&quot;/&gt;&lt;lineCharCount val=&quot;1&quot;/&gt;&lt;lineCharCount val=&quot;1&quot;/&gt;&lt;lineCharCount val=&quot;1&quot;/&gt;&lt;lineCharCount val=&quot;1&quot;/&gt;&lt;lineCharCount val=&quot;1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19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20&quot;/&gt;&lt;lineCharCount val=&quot;8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33&quot;/&gt;&lt;lineCharCount val=&quot;13&quot;/&gt;&lt;lineCharCount val=&quot;11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3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30&quot;/&gt;&lt;lineCharCount val=&quot;5&quot;/&gt;&lt;/TableIndex&gt;&lt;/ShapeTextInfo&gt;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5000 and Evolutionary Acquisi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000 and Evolutionary Acquisi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514600" marR="0" indent="-2514600" algn="l" defTabSz="914400" rtl="0" eaLnBrk="0" fontAlgn="base" latinLnBrk="0" hangingPunct="0">
          <a:lnSpc>
            <a:spcPct val="105000"/>
          </a:lnSpc>
          <a:spcBef>
            <a:spcPct val="20000"/>
          </a:spcBef>
          <a:spcAft>
            <a:spcPct val="0"/>
          </a:spcAft>
          <a:buClr>
            <a:srgbClr val="151C77"/>
          </a:buClr>
          <a:buSzPct val="80000"/>
          <a:buFont typeface="Wingdings" pitchFamily="2" charset="2"/>
          <a:buNone/>
          <a:tabLst/>
          <a:defRPr kumimoji="0" lang="en-US" sz="2000" b="1" i="0" u="sng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000 and Evolutionary Acquisi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000 and Evolutionary Acquisi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000 and Evolutionary Acquisi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AFIT lessons</Template>
  <TotalTime>22667</TotalTime>
  <Words>3066</Words>
  <Application>Microsoft Macintosh PowerPoint</Application>
  <PresentationFormat>On-screen Show (4:3)</PresentationFormat>
  <Paragraphs>428</Paragraphs>
  <Slides>63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NewCenturySchlbk</vt:lpstr>
      <vt:lpstr>Symbol</vt:lpstr>
      <vt:lpstr>Tahoma</vt:lpstr>
      <vt:lpstr>Times New Roman</vt:lpstr>
      <vt:lpstr>Wingdings</vt:lpstr>
      <vt:lpstr>5000 and Evolutionary Acquisition</vt:lpstr>
      <vt:lpstr>1_Default Design</vt:lpstr>
      <vt:lpstr>Clarity</vt:lpstr>
      <vt:lpstr>Equation</vt:lpstr>
      <vt:lpstr>Machine Learning DASC 522</vt:lpstr>
      <vt:lpstr>Overview</vt:lpstr>
      <vt:lpstr>Overview</vt:lpstr>
      <vt:lpstr>Supervised vs. Unsupervised Learning</vt:lpstr>
      <vt:lpstr>Intro to unsupervised learning</vt:lpstr>
      <vt:lpstr>Unsupervised Learning</vt:lpstr>
      <vt:lpstr>Concept Map</vt:lpstr>
      <vt:lpstr>Concept Map</vt:lpstr>
      <vt:lpstr>Scikit-Learn API</vt:lpstr>
      <vt:lpstr>Scikit-Learn API</vt:lpstr>
      <vt:lpstr>Scikit-Learn API</vt:lpstr>
      <vt:lpstr>Scikit-Learn API</vt:lpstr>
      <vt:lpstr>Scikit-Learn API</vt:lpstr>
      <vt:lpstr>Overview</vt:lpstr>
      <vt:lpstr>Clustering</vt:lpstr>
      <vt:lpstr>Different Clustering Methods</vt:lpstr>
      <vt:lpstr>Clustering Taxonomy</vt:lpstr>
      <vt:lpstr>Clustering Applications</vt:lpstr>
      <vt:lpstr>Vocab</vt:lpstr>
      <vt:lpstr>Types of Clustering</vt:lpstr>
      <vt:lpstr>Overview</vt:lpstr>
      <vt:lpstr>K-Means Clustering Overview</vt:lpstr>
      <vt:lpstr>K-means Steps - Summary</vt:lpstr>
      <vt:lpstr>K-means Visualization 1</vt:lpstr>
      <vt:lpstr>K-means Visualization 2</vt:lpstr>
      <vt:lpstr>K-Means Considerations: K</vt:lpstr>
      <vt:lpstr>K-means Python Demo</vt:lpstr>
      <vt:lpstr>K-means Pro &amp; Con</vt:lpstr>
      <vt:lpstr>K-means Pro &amp; Con</vt:lpstr>
      <vt:lpstr>K-Means Considerations: Local Optimums</vt:lpstr>
      <vt:lpstr>Other K-Means Considerations</vt:lpstr>
      <vt:lpstr>Clustering Algorithm Comparison</vt:lpstr>
      <vt:lpstr>Clustering Flowchart</vt:lpstr>
      <vt:lpstr>Overview</vt:lpstr>
      <vt:lpstr>Hierarchical Clustering</vt:lpstr>
      <vt:lpstr>Dendograms</vt:lpstr>
      <vt:lpstr>Interpretation</vt:lpstr>
      <vt:lpstr>Choosing Clusters</vt:lpstr>
      <vt:lpstr>How do we define dissimilarity?</vt:lpstr>
      <vt:lpstr>Linkage Methods: Distance Between Clusters</vt:lpstr>
      <vt:lpstr>Linkage Can be Important</vt:lpstr>
      <vt:lpstr>Python Demonstration – Hierarchical Clustering</vt:lpstr>
      <vt:lpstr>Practical Issues in Clustering </vt:lpstr>
      <vt:lpstr>Using the results of clustering</vt:lpstr>
      <vt:lpstr>Overview</vt:lpstr>
      <vt:lpstr>PCA - Goals</vt:lpstr>
      <vt:lpstr>Overview of Computational Complexities</vt:lpstr>
      <vt:lpstr>Computational Complexity</vt:lpstr>
      <vt:lpstr>PCA Graphical Explanation</vt:lpstr>
      <vt:lpstr>PCA Intuition – Conceptual (1 of 2)</vt:lpstr>
      <vt:lpstr>PCA Intuition – Conceptual (2 of 2)</vt:lpstr>
      <vt:lpstr>PCA Interpretation </vt:lpstr>
      <vt:lpstr>PCA – Uses</vt:lpstr>
      <vt:lpstr>Overview</vt:lpstr>
      <vt:lpstr>Anomaly Detection</vt:lpstr>
      <vt:lpstr>Anomaly Detection</vt:lpstr>
      <vt:lpstr>Anomaly Detection Uses</vt:lpstr>
      <vt:lpstr>Anomaly Detection</vt:lpstr>
      <vt:lpstr>Anomaly Detection</vt:lpstr>
      <vt:lpstr>Anomaly Detection</vt:lpstr>
      <vt:lpstr>Anomaly Detection</vt:lpstr>
      <vt:lpstr>Anomaly Detection</vt:lpstr>
      <vt:lpstr>Anomaly Detection</vt:lpstr>
    </vt:vector>
  </TitlesOfParts>
  <Company>AFIT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SENG520 Course Introduction</dc:title>
  <dc:subject>Course Introduction</dc:subject>
  <dc:creator>Thomas Ford</dc:creator>
  <cp:lastModifiedBy>Torrey and MaryAnn Wagner</cp:lastModifiedBy>
  <cp:revision>319</cp:revision>
  <cp:lastPrinted>2018-03-25T17:25:56Z</cp:lastPrinted>
  <dcterms:created xsi:type="dcterms:W3CDTF">2004-01-05T15:59:25Z</dcterms:created>
  <dcterms:modified xsi:type="dcterms:W3CDTF">2020-10-16T22:33:58Z</dcterms:modified>
</cp:coreProperties>
</file>